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9"/>
  </p:notesMasterIdLst>
  <p:handoutMasterIdLst>
    <p:handoutMasterId r:id="rId40"/>
  </p:handoutMasterIdLst>
  <p:sldIdLst>
    <p:sldId id="256" r:id="rId3"/>
    <p:sldId id="274" r:id="rId4"/>
    <p:sldId id="303" r:id="rId5"/>
    <p:sldId id="304" r:id="rId6"/>
    <p:sldId id="305" r:id="rId7"/>
    <p:sldId id="302" r:id="rId8"/>
    <p:sldId id="270" r:id="rId9"/>
    <p:sldId id="301" r:id="rId10"/>
    <p:sldId id="299" r:id="rId11"/>
    <p:sldId id="300" r:id="rId12"/>
    <p:sldId id="271" r:id="rId13"/>
    <p:sldId id="272" r:id="rId14"/>
    <p:sldId id="275" r:id="rId15"/>
    <p:sldId id="277" r:id="rId16"/>
    <p:sldId id="278" r:id="rId17"/>
    <p:sldId id="273" r:id="rId18"/>
    <p:sldId id="276" r:id="rId19"/>
    <p:sldId id="260" r:id="rId20"/>
    <p:sldId id="279" r:id="rId21"/>
    <p:sldId id="281" r:id="rId22"/>
    <p:sldId id="282" r:id="rId23"/>
    <p:sldId id="283" r:id="rId24"/>
    <p:sldId id="284" r:id="rId25"/>
    <p:sldId id="285" r:id="rId26"/>
    <p:sldId id="286" r:id="rId27"/>
    <p:sldId id="287" r:id="rId28"/>
    <p:sldId id="288" r:id="rId29"/>
    <p:sldId id="295" r:id="rId30"/>
    <p:sldId id="298" r:id="rId31"/>
    <p:sldId id="297" r:id="rId32"/>
    <p:sldId id="296" r:id="rId33"/>
    <p:sldId id="289" r:id="rId34"/>
    <p:sldId id="290" r:id="rId35"/>
    <p:sldId id="291" r:id="rId36"/>
    <p:sldId id="292"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1272" y="-96"/>
      </p:cViewPr>
      <p:guideLst>
        <p:guide orient="horz" pos="2160"/>
        <p:guide pos="2880"/>
      </p:guideLst>
    </p:cSldViewPr>
  </p:slideViewPr>
  <p:notesTextViewPr>
    <p:cViewPr>
      <p:scale>
        <a:sx n="1" d="1"/>
        <a:sy n="1" d="1"/>
      </p:scale>
      <p:origin x="0" y="0"/>
    </p:cViewPr>
  </p:notesTextViewPr>
  <p:notesViewPr>
    <p:cSldViewPr snapToGrid="0">
      <p:cViewPr varScale="1">
        <p:scale>
          <a:sx n="83" d="100"/>
          <a:sy n="83" d="100"/>
        </p:scale>
        <p:origin x="140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tr-TR" smtClean="0"/>
              <a:pPr/>
              <a:t>19.8.2018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lang="tr-TR" smtClean="0"/>
              <a:pPr/>
              <a:t>‹#›</a:t>
            </a:fld>
            <a:endParaRPr lang="tr-TR"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tr-TR" smtClean="0"/>
              <a:pPr/>
              <a:t>19.8.2018</a:t>
            </a:fld>
            <a:endParaRPr lang="tr-TR" dirty="0"/>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a:t>
            </a:r>
            <a:r>
              <a:rPr lang="tr-TR" noProof="0" dirty="0" smtClean="0"/>
              <a:t>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lang="tr-TR" smtClean="0"/>
              <a:pPr/>
              <a:t>‹#›</a:t>
            </a:fld>
            <a:endParaRPr lang="tr-TR"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pPr algn="l" defTabSz="914400" rtl="1">
              <a:buNone/>
            </a:pPr>
            <a:fld id="{935E2820-AFE1-45FA-949E-17BDB534E1DC}" type="slidenum">
              <a:rPr lang="en-US" sz="1200" b="0" i="0">
                <a:latin typeface="Euphemia"/>
                <a:ea typeface="+mn-ea"/>
                <a:cs typeface="+mn-cs"/>
              </a:rPr>
              <a:pPr algn="l" defTabSz="914400" rtl="1">
                <a:buNone/>
              </a:pPr>
              <a:t>1</a:t>
            </a:fld>
            <a:endParaRPr lang="en-US" sz="1200" b="0" i="0">
              <a:latin typeface="Euphemia"/>
              <a:ea typeface="+mn-ea"/>
              <a:cs typeface="+mn-cs"/>
            </a:endParaRPr>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798915" y="304800"/>
            <a:ext cx="5318521" cy="2793906"/>
          </a:xfrm>
        </p:spPr>
        <p:txBody>
          <a:bodyPr anchor="b">
            <a:normAutofit/>
          </a:bodyPr>
          <a:lstStyle>
            <a:lvl1pPr algn="l">
              <a:lnSpc>
                <a:spcPct val="80000"/>
              </a:lnSpc>
              <a:defRPr sz="6600"/>
            </a:lvl1pPr>
          </a:lstStyle>
          <a:p>
            <a:r>
              <a:rPr lang="tr-TR" smtClean="0"/>
              <a:t>Asıl başlık stili için tıklatın</a:t>
            </a:r>
            <a:endParaRPr lang="tr-TR" dirty="0"/>
          </a:p>
        </p:txBody>
      </p:sp>
      <p:sp>
        <p:nvSpPr>
          <p:cNvPr id="3" name="Alt Başlık 2"/>
          <p:cNvSpPr>
            <a:spLocks noGrp="1"/>
          </p:cNvSpPr>
          <p:nvPr>
            <p:ph type="subTitle" idx="1"/>
          </p:nvPr>
        </p:nvSpPr>
        <p:spPr>
          <a:xfrm>
            <a:off x="798915" y="3108804"/>
            <a:ext cx="5318521" cy="838200"/>
          </a:xfrm>
        </p:spPr>
        <p:txBody>
          <a:bodyPr/>
          <a:lstStyle>
            <a:lvl1pPr marL="0" indent="0" algn="l">
              <a:spcBef>
                <a:spcPts val="0"/>
              </a:spcBef>
              <a:buNone/>
              <a:defRPr sz="2400">
                <a:solidFill>
                  <a:schemeClr val="accent2"/>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tr-TR" smtClean="0"/>
              <a:t>Asıl alt başlık stilini düzenlemek için tıklatın</a:t>
            </a:r>
            <a:endParaRPr lang="tr-TR" dirty="0"/>
          </a:p>
        </p:txBody>
      </p:sp>
      <p:sp>
        <p:nvSpPr>
          <p:cNvPr id="8" name="Veri Yer Tutucusu 7"/>
          <p:cNvSpPr>
            <a:spLocks noGrp="1"/>
          </p:cNvSpPr>
          <p:nvPr>
            <p:ph type="dt" sz="half" idx="10"/>
          </p:nvPr>
        </p:nvSpPr>
        <p:spPr/>
        <p:txBody>
          <a:bodyPr/>
          <a:lstStyle/>
          <a:p>
            <a:fld id="{9D3B9702-7FBF-4720-8670-571C5E7EEDDE}" type="datetime1">
              <a:rPr lang="tr-TR" smtClean="0"/>
              <a:pPr/>
              <a:t>19.8.2018</a:t>
            </a:fld>
            <a:endParaRPr lang="tr-TR" dirty="0"/>
          </a:p>
        </p:txBody>
      </p:sp>
      <p:sp>
        <p:nvSpPr>
          <p:cNvPr id="9" name="Altbilgi Yer Tutucusu 8"/>
          <p:cNvSpPr>
            <a:spLocks noGrp="1"/>
          </p:cNvSpPr>
          <p:nvPr>
            <p:ph type="ftr" sz="quarter" idx="11"/>
          </p:nvPr>
        </p:nvSpPr>
        <p:spPr/>
        <p:txBody>
          <a:bodyPr/>
          <a:lstStyle/>
          <a:p>
            <a:endParaRPr lang="tr-TR" dirty="0"/>
          </a:p>
        </p:txBody>
      </p:sp>
      <p:sp>
        <p:nvSpPr>
          <p:cNvPr id="10" name="Slayt Numarası Yer Tutucusu 9"/>
          <p:cNvSpPr>
            <a:spLocks noGrp="1"/>
          </p:cNvSpPr>
          <p:nvPr>
            <p:ph type="sldNum" sz="quarter" idx="12"/>
          </p:nvPr>
        </p:nvSpPr>
        <p:spPr/>
        <p:txBody>
          <a:bodyPr/>
          <a:lstStyle/>
          <a:p>
            <a:fld id="{8FDBFFB2-86D9-4B8F-A59A-553A60B94BBE}" type="slidenum">
              <a:rPr lang="tr-TR" smtClean="0"/>
              <a:pPr/>
              <a:t>‹#›</a:t>
            </a:fld>
            <a:endParaRPr lang="tr-TR" dirty="0"/>
          </a:p>
        </p:txBody>
      </p:sp>
    </p:spTree>
    <p:extLst>
      <p:ext uri="{BB962C8B-B14F-4D97-AF65-F5344CB8AC3E}">
        <p14:creationId xmlns:p14="http://schemas.microsoft.com/office/powerpoint/2010/main" val="1890547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27427AEA-BBBB-4C9B-AB23-214EAA8AB789}" type="datetime1">
              <a:rPr lang="tr-TR" smtClean="0"/>
              <a:pPr/>
              <a:t>19.8.2018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FDBFFB2-86D9-4B8F-A59A-553A60B94BBE}" type="slidenum">
              <a:rPr lang="tr-TR" smtClean="0"/>
              <a:pPr/>
              <a:t>‹#›</a:t>
            </a:fld>
            <a:endParaRPr lang="tr-TR" dirty="0"/>
          </a:p>
        </p:txBody>
      </p:sp>
    </p:spTree>
    <p:extLst>
      <p:ext uri="{BB962C8B-B14F-4D97-AF65-F5344CB8AC3E}">
        <p14:creationId xmlns:p14="http://schemas.microsoft.com/office/powerpoint/2010/main" val="4207666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398761" y="304801"/>
            <a:ext cx="1286850" cy="5410200"/>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1657355" y="304801"/>
            <a:ext cx="5627111"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2791CA30-F5CD-4CA0-B16A-349C6F830700}" type="datetime1">
              <a:rPr lang="tr-TR" smtClean="0"/>
              <a:pPr/>
              <a:t>19.8.2018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FDBFFB2-86D9-4B8F-A59A-553A60B94BBE}" type="slidenum">
              <a:rPr lang="tr-TR" smtClean="0"/>
              <a:pPr/>
              <a:t>‹#›</a:t>
            </a:fld>
            <a:endParaRPr lang="tr-TR" dirty="0"/>
          </a:p>
        </p:txBody>
      </p:sp>
    </p:spTree>
    <p:extLst>
      <p:ext uri="{BB962C8B-B14F-4D97-AF65-F5344CB8AC3E}">
        <p14:creationId xmlns:p14="http://schemas.microsoft.com/office/powerpoint/2010/main" val="1299497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7B3AF48E-ABA0-4B58-B562-D1D7408067C4}" type="datetime1">
              <a:rPr lang="tr-TR" smtClean="0"/>
              <a:pPr/>
              <a:t>19.8.2018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FDBFFB2-86D9-4B8F-A59A-553A60B94BBE}" type="slidenum">
              <a:rPr lang="tr-TR" smtClean="0"/>
              <a:pPr/>
              <a:t>‹#›</a:t>
            </a:fld>
            <a:endParaRPr lang="tr-TR" dirty="0"/>
          </a:p>
        </p:txBody>
      </p:sp>
    </p:spTree>
    <p:extLst>
      <p:ext uri="{BB962C8B-B14F-4D97-AF65-F5344CB8AC3E}">
        <p14:creationId xmlns:p14="http://schemas.microsoft.com/office/powerpoint/2010/main" val="2589990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3885015" y="1600211"/>
            <a:ext cx="4800601" cy="2486025"/>
          </a:xfrm>
        </p:spPr>
        <p:txBody>
          <a:bodyPr anchor="b">
            <a:normAutofit/>
          </a:bodyPr>
          <a:lstStyle>
            <a:lvl1pPr>
              <a:defRPr sz="5200"/>
            </a:lvl1pPr>
          </a:lstStyle>
          <a:p>
            <a:r>
              <a:rPr lang="tr-TR" smtClean="0"/>
              <a:t>Asıl başlık stili için tıklatın</a:t>
            </a:r>
            <a:endParaRPr lang="tr-TR" dirty="0"/>
          </a:p>
        </p:txBody>
      </p:sp>
      <p:sp>
        <p:nvSpPr>
          <p:cNvPr id="3" name="Metin Yer Tutucusu 2"/>
          <p:cNvSpPr>
            <a:spLocks noGrp="1"/>
          </p:cNvSpPr>
          <p:nvPr>
            <p:ph type="body" idx="1"/>
          </p:nvPr>
        </p:nvSpPr>
        <p:spPr>
          <a:xfrm>
            <a:off x="3885014" y="4105029"/>
            <a:ext cx="4800601" cy="914400"/>
          </a:xfrm>
        </p:spPr>
        <p:txBody>
          <a:bodyPr>
            <a:normAutofit/>
          </a:bodyPr>
          <a:lstStyle>
            <a:lvl1pPr marL="0" indent="0">
              <a:buNone/>
              <a:defRPr sz="2000">
                <a:solidFill>
                  <a:schemeClr val="accent2"/>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2A5034C-8BD9-4B0C-893B-33834FAB227F}" type="datetime1">
              <a:rPr lang="tr-TR" smtClean="0"/>
              <a:pPr/>
              <a:t>19.8.2018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FDBFFB2-86D9-4B8F-A59A-553A60B94BBE}" type="slidenum">
              <a:rPr lang="tr-TR" smtClean="0"/>
              <a:pPr/>
              <a:t>‹#›</a:t>
            </a:fld>
            <a:endParaRPr lang="tr-TR" dirty="0"/>
          </a:p>
        </p:txBody>
      </p:sp>
    </p:spTree>
    <p:extLst>
      <p:ext uri="{BB962C8B-B14F-4D97-AF65-F5344CB8AC3E}">
        <p14:creationId xmlns:p14="http://schemas.microsoft.com/office/powerpoint/2010/main" val="2117916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656160" y="1600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256610" y="1600200"/>
            <a:ext cx="3429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7CD787AA-CBCD-47F9-A04C-7106C508CDE4}" type="datetime1">
              <a:rPr lang="tr-TR" smtClean="0"/>
              <a:pPr/>
              <a:t>19.8.2018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FDBFFB2-86D9-4B8F-A59A-553A60B94BBE}" type="slidenum">
              <a:rPr lang="tr-TR" smtClean="0"/>
              <a:pPr/>
              <a:t>‹#›</a:t>
            </a:fld>
            <a:endParaRPr lang="tr-TR" dirty="0"/>
          </a:p>
        </p:txBody>
      </p:sp>
    </p:spTree>
    <p:extLst>
      <p:ext uri="{BB962C8B-B14F-4D97-AF65-F5344CB8AC3E}">
        <p14:creationId xmlns:p14="http://schemas.microsoft.com/office/powerpoint/2010/main" val="3607751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Metin Yer Tutucusu 2"/>
          <p:cNvSpPr>
            <a:spLocks noGrp="1"/>
          </p:cNvSpPr>
          <p:nvPr>
            <p:ph type="body" idx="1"/>
          </p:nvPr>
        </p:nvSpPr>
        <p:spPr>
          <a:xfrm>
            <a:off x="1656160" y="1600200"/>
            <a:ext cx="3429000" cy="823912"/>
          </a:xfrm>
        </p:spPr>
        <p:txBody>
          <a:bodyPr anchor="ctr">
            <a:noAutofit/>
          </a:bodyPr>
          <a:lstStyle>
            <a:lvl1pPr marL="0" indent="0">
              <a:spcBef>
                <a:spcPts val="0"/>
              </a:spcBef>
              <a:buNone/>
              <a:defRPr sz="2100" b="0">
                <a:solidFill>
                  <a:schemeClr val="accent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656160" y="2505075"/>
            <a:ext cx="3429000" cy="33375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5256610" y="1600200"/>
            <a:ext cx="3429000" cy="823912"/>
          </a:xfrm>
        </p:spPr>
        <p:txBody>
          <a:bodyPr anchor="ctr">
            <a:noAutofit/>
          </a:bodyPr>
          <a:lstStyle>
            <a:lvl1pPr marL="0" indent="0">
              <a:spcBef>
                <a:spcPts val="0"/>
              </a:spcBef>
              <a:buNone/>
              <a:defRPr sz="2100" b="0">
                <a:solidFill>
                  <a:schemeClr val="accent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5256610" y="2505075"/>
            <a:ext cx="3429000" cy="33375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AD1CC9DD-75F5-4611-BA0B-CFB1A226639C}" type="datetime1">
              <a:rPr lang="tr-TR" smtClean="0"/>
              <a:pPr/>
              <a:t>19.8.2018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8FDBFFB2-86D9-4B8F-A59A-553A60B94BBE}" type="slidenum">
              <a:rPr lang="tr-TR" smtClean="0"/>
              <a:pPr/>
              <a:t>‹#›</a:t>
            </a:fld>
            <a:endParaRPr lang="tr-TR" dirty="0"/>
          </a:p>
        </p:txBody>
      </p:sp>
    </p:spTree>
    <p:extLst>
      <p:ext uri="{BB962C8B-B14F-4D97-AF65-F5344CB8AC3E}">
        <p14:creationId xmlns:p14="http://schemas.microsoft.com/office/powerpoint/2010/main" val="3833046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fld id="{5980F1F9-2D3D-4243-878F-D000C3F2A1C4}" type="datetime1">
              <a:rPr lang="tr-TR" smtClean="0"/>
              <a:pPr/>
              <a:t>19.8.2018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8FDBFFB2-86D9-4B8F-A59A-553A60B94BBE}" type="slidenum">
              <a:rPr lang="tr-TR" smtClean="0"/>
              <a:pPr/>
              <a:t>‹#›</a:t>
            </a:fld>
            <a:endParaRPr lang="tr-TR" dirty="0"/>
          </a:p>
        </p:txBody>
      </p:sp>
    </p:spTree>
    <p:extLst>
      <p:ext uri="{BB962C8B-B14F-4D97-AF65-F5344CB8AC3E}">
        <p14:creationId xmlns:p14="http://schemas.microsoft.com/office/powerpoint/2010/main" val="3698309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ABCBE8-1824-4658-A8BB-BECFAEB7E35A}" type="datetime1">
              <a:rPr lang="tr-TR" smtClean="0"/>
              <a:pPr/>
              <a:t>19.8.2018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8FDBFFB2-86D9-4B8F-A59A-553A60B94BBE}" type="slidenum">
              <a:rPr lang="tr-TR" smtClean="0"/>
              <a:pPr/>
              <a:t>‹#›</a:t>
            </a:fld>
            <a:endParaRPr lang="tr-TR" dirty="0"/>
          </a:p>
        </p:txBody>
      </p:sp>
    </p:spTree>
    <p:extLst>
      <p:ext uri="{BB962C8B-B14F-4D97-AF65-F5344CB8AC3E}">
        <p14:creationId xmlns:p14="http://schemas.microsoft.com/office/powerpoint/2010/main" val="22225268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6628214" y="2277477"/>
            <a:ext cx="2057401" cy="2322178"/>
          </a:xfrm>
        </p:spPr>
        <p:txBody>
          <a:bodyPr anchor="b">
            <a:normAutofit/>
          </a:bodyPr>
          <a:lstStyle>
            <a:lvl1pPr>
              <a:defRPr sz="2600">
                <a:solidFill>
                  <a:schemeClr val="accent2"/>
                </a:solidFill>
              </a:defRPr>
            </a:lvl1pPr>
          </a:lstStyle>
          <a:p>
            <a:r>
              <a:rPr lang="tr-TR" smtClean="0"/>
              <a:t>Asıl başlık stili için tıklatın</a:t>
            </a:r>
            <a:endParaRPr lang="tr-TR" dirty="0"/>
          </a:p>
        </p:txBody>
      </p:sp>
      <p:sp>
        <p:nvSpPr>
          <p:cNvPr id="3" name="İçerik Yer Tutucusu 2"/>
          <p:cNvSpPr>
            <a:spLocks noGrp="1"/>
          </p:cNvSpPr>
          <p:nvPr>
            <p:ph idx="1"/>
          </p:nvPr>
        </p:nvSpPr>
        <p:spPr>
          <a:xfrm>
            <a:off x="970360" y="533400"/>
            <a:ext cx="51435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6628211" y="4583198"/>
            <a:ext cx="2057400" cy="1131813"/>
          </a:xfrm>
        </p:spPr>
        <p:txBody>
          <a:bodyPr>
            <a:normAutofit/>
          </a:bodyPr>
          <a:lstStyle>
            <a:lvl1pPr marL="0" indent="0">
              <a:spcBef>
                <a:spcPts val="1000"/>
              </a:spcBef>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085CD17-C377-4DE5-9FCA-CC7471605C58}" type="datetime1">
              <a:rPr lang="tr-TR" smtClean="0"/>
              <a:pPr/>
              <a:t>19.8.2018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FDBFFB2-86D9-4B8F-A59A-553A60B94BBE}" type="slidenum">
              <a:rPr lang="tr-TR" smtClean="0"/>
              <a:pPr/>
              <a:t>‹#›</a:t>
            </a:fld>
            <a:endParaRPr lang="tr-TR" dirty="0"/>
          </a:p>
        </p:txBody>
      </p:sp>
    </p:spTree>
    <p:extLst>
      <p:ext uri="{BB962C8B-B14F-4D97-AF65-F5344CB8AC3E}">
        <p14:creationId xmlns:p14="http://schemas.microsoft.com/office/powerpoint/2010/main" val="18977006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6628214" y="2277477"/>
            <a:ext cx="2057401" cy="2322178"/>
          </a:xfrm>
        </p:spPr>
        <p:txBody>
          <a:bodyPr anchor="b">
            <a:normAutofit/>
          </a:bodyPr>
          <a:lstStyle>
            <a:lvl1pPr>
              <a:defRPr sz="2600">
                <a:solidFill>
                  <a:schemeClr val="accent2"/>
                </a:solidFill>
              </a:defRPr>
            </a:lvl1pPr>
          </a:lstStyle>
          <a:p>
            <a:r>
              <a:rPr lang="tr-TR" smtClean="0"/>
              <a:t>Asıl başlık stili için tıklatın</a:t>
            </a:r>
            <a:endParaRPr lang="tr-TR" dirty="0"/>
          </a:p>
        </p:txBody>
      </p:sp>
      <p:sp>
        <p:nvSpPr>
          <p:cNvPr id="4" name="Metin Yer Tutucusu 3"/>
          <p:cNvSpPr>
            <a:spLocks noGrp="1"/>
          </p:cNvSpPr>
          <p:nvPr>
            <p:ph type="body" sz="half" idx="2"/>
          </p:nvPr>
        </p:nvSpPr>
        <p:spPr>
          <a:xfrm>
            <a:off x="6628211" y="4583198"/>
            <a:ext cx="2057400" cy="1131813"/>
          </a:xfrm>
        </p:spPr>
        <p:txBody>
          <a:bodyPr>
            <a:normAutofit/>
          </a:bodyPr>
          <a:lstStyle>
            <a:lvl1pPr marL="0" indent="0">
              <a:spcBef>
                <a:spcPts val="1000"/>
              </a:spcBef>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BE9F02-BE96-4BAE-86A5-1FA60D24CAE2}" type="datetime1">
              <a:rPr lang="tr-TR" smtClean="0"/>
              <a:pPr/>
              <a:t>19.8.2018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FDBFFB2-86D9-4B8F-A59A-553A60B94BBE}" type="slidenum">
              <a:rPr lang="tr-TR" smtClean="0"/>
              <a:pPr/>
              <a:t>‹#›</a:t>
            </a:fld>
            <a:endParaRPr lang="tr-TR" dirty="0"/>
          </a:p>
        </p:txBody>
      </p:sp>
      <p:sp>
        <p:nvSpPr>
          <p:cNvPr id="8" name="Yuvarlatılmış Dikdörtgen 7"/>
          <p:cNvSpPr/>
          <p:nvPr/>
        </p:nvSpPr>
        <p:spPr>
          <a:xfrm>
            <a:off x="970364" y="533400"/>
            <a:ext cx="51435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dirty="0"/>
          </a:p>
        </p:txBody>
      </p:sp>
      <p:sp>
        <p:nvSpPr>
          <p:cNvPr id="3" name="Resim Yer Tutucusu 2"/>
          <p:cNvSpPr>
            <a:spLocks noGrp="1"/>
          </p:cNvSpPr>
          <p:nvPr>
            <p:ph type="pic" idx="1"/>
          </p:nvPr>
        </p:nvSpPr>
        <p:spPr>
          <a:xfrm>
            <a:off x="1056084" y="647700"/>
            <a:ext cx="4972050" cy="4572000"/>
          </a:xfrm>
          <a:prstGeom prst="roundRect">
            <a:avLst>
              <a:gd name="adj" fmla="val 3725"/>
            </a:avLst>
          </a:prstGeom>
        </p:spPr>
        <p:txBody>
          <a:bodyPr tIns="914400">
            <a:normAutofit/>
          </a:bodyPr>
          <a:lstStyle>
            <a:lvl1pPr marL="0" indent="0" algn="ctr">
              <a:buNone/>
              <a:defRPr sz="24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tr-TR" smtClean="0"/>
              <a:t>Resim eklemek için simgeyi tıklatın</a:t>
            </a:r>
            <a:endParaRPr lang="tr-TR" dirty="0"/>
          </a:p>
        </p:txBody>
      </p:sp>
    </p:spTree>
    <p:extLst>
      <p:ext uri="{BB962C8B-B14F-4D97-AF65-F5344CB8AC3E}">
        <p14:creationId xmlns:p14="http://schemas.microsoft.com/office/powerpoint/2010/main" val="639301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656160" y="304800"/>
            <a:ext cx="7029450" cy="1200416"/>
          </a:xfrm>
          <a:prstGeom prst="rect">
            <a:avLst/>
          </a:prstGeom>
        </p:spPr>
        <p:txBody>
          <a:bodyPr vert="horz" lIns="91440" tIns="45720" rIns="9144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656160" y="1600200"/>
            <a:ext cx="7029450" cy="4114800"/>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a:t>
            </a:r>
            <a:r>
              <a:rPr lang="tr-TR" noProof="0" dirty="0" smtClean="0"/>
              <a:t>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190184" y="6505078"/>
            <a:ext cx="723027" cy="228600"/>
          </a:xfrm>
          <a:prstGeom prst="rect">
            <a:avLst/>
          </a:prstGeom>
        </p:spPr>
        <p:txBody>
          <a:bodyPr vert="horz" lIns="91440" tIns="45720" rIns="91440" bIns="45720" rtlCol="0" anchor="ctr"/>
          <a:lstStyle>
            <a:lvl1pPr algn="l">
              <a:defRPr sz="900">
                <a:solidFill>
                  <a:schemeClr val="bg1"/>
                </a:solidFill>
              </a:defRPr>
            </a:lvl1pPr>
          </a:lstStyle>
          <a:p>
            <a:fld id="{9D3B9702-7FBF-4720-8670-571C5E7EEDDE}" type="datetime1">
              <a:rPr lang="tr-TR" smtClean="0"/>
              <a:pPr/>
              <a:t>19.8.2018</a:t>
            </a:fld>
            <a:endParaRPr lang="tr-TR" dirty="0"/>
          </a:p>
        </p:txBody>
      </p:sp>
      <p:sp>
        <p:nvSpPr>
          <p:cNvPr id="5" name="Altbilgi Yer Tutucusu 4"/>
          <p:cNvSpPr>
            <a:spLocks noGrp="1"/>
          </p:cNvSpPr>
          <p:nvPr>
            <p:ph type="ftr" sz="quarter" idx="3"/>
          </p:nvPr>
        </p:nvSpPr>
        <p:spPr>
          <a:xfrm>
            <a:off x="960125" y="6505078"/>
            <a:ext cx="5157311" cy="228600"/>
          </a:xfrm>
          <a:prstGeom prst="rect">
            <a:avLst/>
          </a:prstGeom>
        </p:spPr>
        <p:txBody>
          <a:bodyPr vert="horz" lIns="91440" tIns="45720" rIns="91440" bIns="45720" rtlCol="0" anchor="ctr"/>
          <a:lstStyle>
            <a:lvl1pPr algn="l">
              <a:defRPr sz="900">
                <a:solidFill>
                  <a:schemeClr val="bg1"/>
                </a:solidFill>
              </a:defRPr>
            </a:lvl1pPr>
          </a:lstStyle>
          <a:p>
            <a:endParaRPr lang="tr-TR" dirty="0"/>
          </a:p>
        </p:txBody>
      </p:sp>
      <p:sp>
        <p:nvSpPr>
          <p:cNvPr id="6" name="Slayt Numarası Yer Tutucusu 5"/>
          <p:cNvSpPr>
            <a:spLocks noGrp="1"/>
          </p:cNvSpPr>
          <p:nvPr>
            <p:ph type="sldNum" sz="quarter" idx="4"/>
          </p:nvPr>
        </p:nvSpPr>
        <p:spPr>
          <a:xfrm>
            <a:off x="8685616" y="6280309"/>
            <a:ext cx="400049" cy="349101"/>
          </a:xfrm>
          <a:prstGeom prst="rect">
            <a:avLst/>
          </a:prstGeom>
        </p:spPr>
        <p:txBody>
          <a:bodyPr vert="horz" lIns="91440" tIns="45720" rIns="91440" bIns="45720" rtlCol="0" anchor="ctr"/>
          <a:lstStyle>
            <a:lvl1pPr algn="ctr">
              <a:defRPr sz="1051" b="1">
                <a:solidFill>
                  <a:schemeClr val="accent2"/>
                </a:solidFill>
              </a:defRPr>
            </a:lvl1pPr>
          </a:lstStyle>
          <a:p>
            <a:fld id="{8FDBFFB2-86D9-4B8F-A59A-553A60B94BBE}" type="slidenum">
              <a:rPr lang="tr-TR" smtClean="0"/>
              <a:pPr/>
              <a:t>‹#›</a:t>
            </a:fld>
            <a:endParaRPr lang="tr-TR"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txStyles>
    <p:titleStyle>
      <a:lvl1pPr algn="l" defTabSz="914332"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00" indent="-228584" algn="l" defTabSz="914332"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16" indent="-228584" algn="l" defTabSz="914332"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332" indent="-228584" algn="l" defTabSz="914332"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348" indent="-228584" algn="l" defTabSz="914332"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364" indent="-228584" algn="l" defTabSz="914332"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380" indent="-228584" algn="l" defTabSz="914332"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396" indent="-228584" algn="l" defTabSz="914332"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412" indent="-228584" algn="l" defTabSz="914332"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428" indent="-228584" algn="l" defTabSz="914332"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biltek.inf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13823" y="244699"/>
            <a:ext cx="6846223" cy="2068396"/>
          </a:xfrm>
        </p:spPr>
        <p:txBody>
          <a:bodyPr>
            <a:normAutofit/>
          </a:bodyPr>
          <a:lstStyle/>
          <a:p>
            <a:pPr>
              <a:lnSpc>
                <a:spcPct val="100000"/>
              </a:lnSpc>
              <a:spcBef>
                <a:spcPts val="0"/>
              </a:spcBef>
            </a:pPr>
            <a:r>
              <a:rPr lang="tr-TR" sz="4000" dirty="0" smtClean="0">
                <a:latin typeface="Candara" panose="020E0502030303020204" pitchFamily="34" charset="0"/>
              </a:rPr>
              <a:t>BİLGİ VE İLETİŞİM TEKNOLOJİLERİ KULLANIMI VE ETİK</a:t>
            </a:r>
            <a:endParaRPr lang="tr-TR" sz="4000" dirty="0">
              <a:solidFill>
                <a:srgbClr val="595959"/>
              </a:solidFill>
              <a:latin typeface="Candara" panose="020E0502030303020204" pitchFamily="34" charset="0"/>
            </a:endParaRPr>
          </a:p>
        </p:txBody>
      </p:sp>
      <p:sp>
        <p:nvSpPr>
          <p:cNvPr id="3" name="Alt Başlık 2"/>
          <p:cNvSpPr>
            <a:spLocks noGrp="1"/>
          </p:cNvSpPr>
          <p:nvPr>
            <p:ph type="subTitle" idx="1"/>
          </p:nvPr>
        </p:nvSpPr>
        <p:spPr>
          <a:xfrm>
            <a:off x="865762" y="2323191"/>
            <a:ext cx="5848938" cy="2439877"/>
          </a:xfrm>
        </p:spPr>
        <p:txBody>
          <a:bodyPr>
            <a:noAutofit/>
          </a:bodyPr>
          <a:lstStyle/>
          <a:p>
            <a:pPr lvl="0"/>
            <a:r>
              <a:rPr lang="tr-TR" sz="2800" dirty="0"/>
              <a:t>Bilişim Teknolojileri Sınıfı Kuralları</a:t>
            </a:r>
          </a:p>
          <a:p>
            <a:pPr lvl="0"/>
            <a:r>
              <a:rPr lang="tr-TR" sz="2800" dirty="0"/>
              <a:t>Etik ve Bilişim Etiği</a:t>
            </a:r>
          </a:p>
          <a:p>
            <a:pPr lvl="0"/>
            <a:r>
              <a:rPr lang="tr-TR" sz="2800" dirty="0"/>
              <a:t>İnternet ve BİT Kullanım Kuralları </a:t>
            </a:r>
          </a:p>
          <a:p>
            <a:pPr lvl="0"/>
            <a:r>
              <a:rPr lang="tr-TR" sz="2800" dirty="0"/>
              <a:t>Telif Hakları</a:t>
            </a:r>
          </a:p>
          <a:p>
            <a:pPr lvl="0"/>
            <a:r>
              <a:rPr lang="tr-TR" sz="2800" dirty="0"/>
              <a:t>Siber Zorbalık	</a:t>
            </a:r>
          </a:p>
          <a:p>
            <a:pPr lvl="0"/>
            <a:r>
              <a:rPr lang="tr-TR" sz="2800" dirty="0"/>
              <a:t>Bilişim Suçları </a:t>
            </a:r>
          </a:p>
          <a:p>
            <a:endParaRPr lang="tr-TR" sz="3600" dirty="0">
              <a:latin typeface="Candara" panose="020E0502030303020204" pitchFamily="34" charset="0"/>
            </a:endParaRPr>
          </a:p>
          <a:p>
            <a:endParaRPr lang="tr-TR" sz="3600" dirty="0">
              <a:latin typeface="Candara" panose="020E0502030303020204" pitchFamily="34" charset="0"/>
            </a:endParaRPr>
          </a:p>
        </p:txBody>
      </p:sp>
      <p:sp>
        <p:nvSpPr>
          <p:cNvPr id="4" name="Metin kutusu 3"/>
          <p:cNvSpPr txBox="1"/>
          <p:nvPr/>
        </p:nvSpPr>
        <p:spPr>
          <a:xfrm>
            <a:off x="6300192" y="6302373"/>
            <a:ext cx="2719708" cy="461665"/>
          </a:xfrm>
          <a:prstGeom prst="rect">
            <a:avLst/>
          </a:prstGeom>
          <a:noFill/>
        </p:spPr>
        <p:txBody>
          <a:bodyPr wrap="square" rtlCol="0">
            <a:spAutoFit/>
          </a:bodyPr>
          <a:lstStyle/>
          <a:p>
            <a:pPr algn="r"/>
            <a:r>
              <a:rPr lang="tr-TR" sz="1200" dirty="0" smtClean="0"/>
              <a:t>Ahmet SOYARSLAN</a:t>
            </a:r>
          </a:p>
          <a:p>
            <a:pPr algn="r"/>
            <a:r>
              <a:rPr lang="tr-TR" sz="1200" dirty="0" smtClean="0">
                <a:solidFill>
                  <a:schemeClr val="tx1">
                    <a:lumMod val="95000"/>
                    <a:lumOff val="5000"/>
                  </a:schemeClr>
                </a:solidFill>
                <a:hlinkClick r:id="rId3"/>
              </a:rPr>
              <a:t>biltek.info</a:t>
            </a:r>
            <a:endParaRPr lang="tr-TR" sz="1200" dirty="0">
              <a:solidFill>
                <a:schemeClr val="tx1">
                  <a:lumMod val="95000"/>
                  <a:lumOff val="5000"/>
                </a:schemeClr>
              </a:solidFill>
            </a:endParaRP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5532" y="304800"/>
            <a:ext cx="8125633" cy="705059"/>
          </a:xfrm>
        </p:spPr>
        <p:txBody>
          <a:bodyPr>
            <a:normAutofit/>
          </a:bodyPr>
          <a:lstStyle/>
          <a:p>
            <a:r>
              <a:rPr lang="tr-TR" sz="4000" b="1" dirty="0" smtClean="0"/>
              <a:t>İNTERNET</a:t>
            </a:r>
            <a:endParaRPr lang="tr-TR" sz="4000" b="1" dirty="0"/>
          </a:p>
        </p:txBody>
      </p:sp>
      <p:sp>
        <p:nvSpPr>
          <p:cNvPr id="3" name="İçerik Yer Tutucusu 2"/>
          <p:cNvSpPr>
            <a:spLocks noGrp="1"/>
          </p:cNvSpPr>
          <p:nvPr>
            <p:ph idx="1"/>
          </p:nvPr>
        </p:nvSpPr>
        <p:spPr>
          <a:xfrm>
            <a:off x="226638" y="1101433"/>
            <a:ext cx="4796123" cy="3689507"/>
          </a:xfrm>
        </p:spPr>
        <p:txBody>
          <a:bodyPr>
            <a:noAutofit/>
          </a:bodyPr>
          <a:lstStyle/>
          <a:p>
            <a:pPr algn="just"/>
            <a:r>
              <a:rPr lang="tr-TR" sz="2800" dirty="0" smtClean="0"/>
              <a:t>İnternetin artık hayatımızın, günlük yaşamımızın bir parçasına haline geldiğini inkar edemeyiz.</a:t>
            </a:r>
          </a:p>
          <a:p>
            <a:pPr algn="just"/>
            <a:r>
              <a:rPr lang="tr-TR" sz="2800" dirty="0" smtClean="0"/>
              <a:t>İnterneti hemen hepimiz kullanabiliyoruz, peki ne kadar </a:t>
            </a:r>
            <a:r>
              <a:rPr lang="tr-TR" sz="2800" b="1" dirty="0" smtClean="0"/>
              <a:t>doğru</a:t>
            </a:r>
            <a:r>
              <a:rPr lang="tr-TR" sz="2800" dirty="0" smtClean="0"/>
              <a:t> kullanabiliyoruz hiç düşündünüz mü?</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6897" y="1009859"/>
            <a:ext cx="3979148" cy="3979148"/>
          </a:xfrm>
          <a:prstGeom prst="rect">
            <a:avLst/>
          </a:prstGeom>
        </p:spPr>
      </p:pic>
    </p:spTree>
    <p:extLst>
      <p:ext uri="{BB962C8B-B14F-4D97-AF65-F5344CB8AC3E}">
        <p14:creationId xmlns:p14="http://schemas.microsoft.com/office/powerpoint/2010/main" val="3068294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2510" y="330557"/>
            <a:ext cx="8012948" cy="751268"/>
          </a:xfrm>
        </p:spPr>
        <p:txBody>
          <a:bodyPr>
            <a:normAutofit/>
          </a:bodyPr>
          <a:lstStyle/>
          <a:p>
            <a:r>
              <a:rPr lang="tr-TR" sz="4000" b="1" dirty="0" smtClean="0"/>
              <a:t>İNTERNET KULLANIMI</a:t>
            </a:r>
            <a:endParaRPr lang="tr-TR" sz="4000" b="1" dirty="0"/>
          </a:p>
        </p:txBody>
      </p:sp>
      <p:sp>
        <p:nvSpPr>
          <p:cNvPr id="3" name="İçerik Yer Tutucusu 2"/>
          <p:cNvSpPr>
            <a:spLocks noGrp="1"/>
          </p:cNvSpPr>
          <p:nvPr>
            <p:ph idx="1"/>
          </p:nvPr>
        </p:nvSpPr>
        <p:spPr>
          <a:xfrm>
            <a:off x="363569" y="1164075"/>
            <a:ext cx="5187225" cy="3755571"/>
          </a:xfrm>
        </p:spPr>
        <p:txBody>
          <a:bodyPr>
            <a:noAutofit/>
          </a:bodyPr>
          <a:lstStyle/>
          <a:p>
            <a:r>
              <a:rPr lang="tr-TR" sz="2800" dirty="0" smtClean="0"/>
              <a:t>Hiç farkında </a:t>
            </a:r>
            <a:r>
              <a:rPr lang="tr-TR" sz="2800" dirty="0"/>
              <a:t>olmadan bir </a:t>
            </a:r>
            <a:r>
              <a:rPr lang="tr-TR" sz="2800" b="1" dirty="0"/>
              <a:t>suç</a:t>
            </a:r>
            <a:r>
              <a:rPr lang="tr-TR" sz="2800" dirty="0"/>
              <a:t> </a:t>
            </a:r>
            <a:r>
              <a:rPr lang="tr-TR" sz="2800" dirty="0" smtClean="0"/>
              <a:t>işleyebileceğinizi, </a:t>
            </a:r>
            <a:r>
              <a:rPr lang="tr-TR" sz="2800" dirty="0"/>
              <a:t>bir suça ortak </a:t>
            </a:r>
            <a:r>
              <a:rPr lang="tr-TR" sz="2800" dirty="0" smtClean="0"/>
              <a:t>olabileceğinizi hatta </a:t>
            </a:r>
            <a:r>
              <a:rPr lang="tr-TR" sz="2800" b="1" dirty="0" smtClean="0"/>
              <a:t>dolandırılabileceğinizi</a:t>
            </a:r>
            <a:r>
              <a:rPr lang="tr-TR" sz="2800" dirty="0" smtClean="0"/>
              <a:t> biliyor musunuz?</a:t>
            </a:r>
          </a:p>
          <a:p>
            <a:pPr algn="just"/>
            <a:r>
              <a:rPr lang="tr-TR" sz="2800" dirty="0" smtClean="0"/>
              <a:t>İnterneti kullanırken kendimizi ve sevdiklerimizi güvende tutmak için dikkat etmemiz gereken bazı noktalar var.</a:t>
            </a:r>
            <a:endParaRPr lang="tr-TR" sz="2800" dirty="0"/>
          </a:p>
          <a:p>
            <a:pPr algn="just"/>
            <a:endParaRPr lang="tr-TR" sz="2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706" y="1505216"/>
            <a:ext cx="3073291" cy="3073291"/>
          </a:xfrm>
          <a:prstGeom prst="rect">
            <a:avLst/>
          </a:prstGeom>
        </p:spPr>
      </p:pic>
    </p:spTree>
    <p:extLst>
      <p:ext uri="{BB962C8B-B14F-4D97-AF65-F5344CB8AC3E}">
        <p14:creationId xmlns:p14="http://schemas.microsoft.com/office/powerpoint/2010/main" val="3621639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5771" y="321970"/>
            <a:ext cx="8300445" cy="719605"/>
          </a:xfrm>
        </p:spPr>
        <p:txBody>
          <a:bodyPr>
            <a:noAutofit/>
          </a:bodyPr>
          <a:lstStyle/>
          <a:p>
            <a:r>
              <a:rPr lang="tr-TR" sz="4000" b="1" dirty="0" smtClean="0"/>
              <a:t>KİŞİSEL BİLGİLERİNİZİ PAYLAŞMAYIN</a:t>
            </a:r>
            <a:endParaRPr lang="tr-TR" sz="4000" b="1" dirty="0"/>
          </a:p>
        </p:txBody>
      </p:sp>
      <p:sp>
        <p:nvSpPr>
          <p:cNvPr id="3" name="İçerik Yer Tutucusu 2"/>
          <p:cNvSpPr>
            <a:spLocks noGrp="1"/>
          </p:cNvSpPr>
          <p:nvPr>
            <p:ph idx="1"/>
          </p:nvPr>
        </p:nvSpPr>
        <p:spPr>
          <a:xfrm>
            <a:off x="439438" y="1085045"/>
            <a:ext cx="8331075" cy="3520202"/>
          </a:xfrm>
        </p:spPr>
        <p:txBody>
          <a:bodyPr>
            <a:noAutofit/>
          </a:bodyPr>
          <a:lstStyle/>
          <a:p>
            <a:pPr algn="just"/>
            <a:r>
              <a:rPr lang="tr-TR" sz="2800" dirty="0" smtClean="0"/>
              <a:t>İnternet üzerinde görüştüğünüz kişilerle, üye olduğunuz sitelerde, forumlarda ve sosyal ağlarda size ait ad, </a:t>
            </a:r>
            <a:r>
              <a:rPr lang="tr-TR" sz="2800" dirty="0" err="1" smtClean="0"/>
              <a:t>soyad</a:t>
            </a:r>
            <a:r>
              <a:rPr lang="tr-TR" sz="2800" dirty="0" smtClean="0"/>
              <a:t>, TC kimlik numarası, adres, telefon gibi bilgileri </a:t>
            </a:r>
            <a:r>
              <a:rPr lang="tr-TR" sz="2800" b="1" dirty="0" smtClean="0"/>
              <a:t>paylaşmayın</a:t>
            </a:r>
            <a:r>
              <a:rPr lang="tr-TR" sz="2800" dirty="0" smtClean="0"/>
              <a:t>.</a:t>
            </a:r>
          </a:p>
          <a:p>
            <a:pPr algn="just"/>
            <a:r>
              <a:rPr lang="tr-TR" sz="2800" b="1" dirty="0" smtClean="0"/>
              <a:t>Güvendiğiniz</a:t>
            </a:r>
            <a:r>
              <a:rPr lang="tr-TR" sz="2800" dirty="0" smtClean="0"/>
              <a:t> kişilerle dahi özel bilgilerinizi paylaşmayın, unutmayın karşınızdaki kişi </a:t>
            </a:r>
            <a:r>
              <a:rPr lang="tr-TR" sz="2800" b="1" dirty="0" smtClean="0"/>
              <a:t>zannettiğiniz</a:t>
            </a:r>
            <a:r>
              <a:rPr lang="tr-TR" sz="2800" dirty="0" smtClean="0"/>
              <a:t> kişi olmayabilir!</a:t>
            </a:r>
          </a:p>
          <a:p>
            <a:pPr algn="just"/>
            <a:r>
              <a:rPr lang="tr-TR" sz="2800" dirty="0" smtClean="0"/>
              <a:t>Hiçbir siteye gereğinden fazla bilgi vermeyin.</a:t>
            </a:r>
            <a:endParaRPr lang="tr-TR" sz="2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305" y="4605247"/>
            <a:ext cx="2878041" cy="2187310"/>
          </a:xfrm>
          <a:prstGeom prst="rect">
            <a:avLst/>
          </a:prstGeom>
        </p:spPr>
      </p:pic>
    </p:spTree>
    <p:extLst>
      <p:ext uri="{BB962C8B-B14F-4D97-AF65-F5344CB8AC3E}">
        <p14:creationId xmlns:p14="http://schemas.microsoft.com/office/powerpoint/2010/main" val="8939502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639" y="180298"/>
            <a:ext cx="8176455" cy="758241"/>
          </a:xfrm>
        </p:spPr>
        <p:txBody>
          <a:bodyPr>
            <a:normAutofit/>
          </a:bodyPr>
          <a:lstStyle/>
          <a:p>
            <a:r>
              <a:rPr lang="tr-TR" sz="4000" b="1" dirty="0" smtClean="0"/>
              <a:t>İYİ VE NAZİK BİR KULLANICI OLUN</a:t>
            </a:r>
            <a:endParaRPr lang="tr-TR" sz="4000" b="1" dirty="0"/>
          </a:p>
        </p:txBody>
      </p:sp>
      <p:sp>
        <p:nvSpPr>
          <p:cNvPr id="3" name="İçerik Yer Tutucusu 2"/>
          <p:cNvSpPr>
            <a:spLocks noGrp="1"/>
          </p:cNvSpPr>
          <p:nvPr>
            <p:ph idx="1"/>
          </p:nvPr>
        </p:nvSpPr>
        <p:spPr>
          <a:xfrm>
            <a:off x="206060" y="840345"/>
            <a:ext cx="6336407" cy="3863091"/>
          </a:xfrm>
        </p:spPr>
        <p:txBody>
          <a:bodyPr>
            <a:noAutofit/>
          </a:bodyPr>
          <a:lstStyle/>
          <a:p>
            <a:pPr algn="just"/>
            <a:r>
              <a:rPr lang="tr-TR" sz="2800" dirty="0" smtClean="0"/>
              <a:t>Türkçemizi en güzel şekilde kullanın. </a:t>
            </a:r>
            <a:r>
              <a:rPr lang="tr-TR" sz="2800" b="1" dirty="0" smtClean="0"/>
              <a:t>Kısaltmalar</a:t>
            </a:r>
            <a:r>
              <a:rPr lang="tr-TR" sz="2800" dirty="0" smtClean="0"/>
              <a:t> kullanmayın.</a:t>
            </a:r>
          </a:p>
          <a:p>
            <a:pPr algn="just"/>
            <a:r>
              <a:rPr lang="tr-TR" sz="2800" dirty="0" smtClean="0"/>
              <a:t>Şaka amaçlı dahi olsa </a:t>
            </a:r>
            <a:r>
              <a:rPr lang="tr-TR" sz="2800" b="1" dirty="0" smtClean="0"/>
              <a:t>tehdit edici, kötü </a:t>
            </a:r>
            <a:r>
              <a:rPr lang="tr-TR" sz="2800" dirty="0" smtClean="0"/>
              <a:t>ve</a:t>
            </a:r>
            <a:r>
              <a:rPr lang="tr-TR" sz="2800" b="1" dirty="0" smtClean="0"/>
              <a:t> kaba sözler </a:t>
            </a:r>
            <a:r>
              <a:rPr lang="tr-TR" sz="2800" dirty="0" smtClean="0"/>
              <a:t>kullanmayın.</a:t>
            </a:r>
          </a:p>
          <a:p>
            <a:pPr algn="just"/>
            <a:r>
              <a:rPr lang="tr-TR" sz="2800" dirty="0" smtClean="0"/>
              <a:t>İnternet özgürlüğünüzü kullanırken başkalarını </a:t>
            </a:r>
            <a:r>
              <a:rPr lang="tr-TR" sz="2800" b="1" dirty="0" smtClean="0"/>
              <a:t>rahatsız etmeyin</a:t>
            </a:r>
            <a:r>
              <a:rPr lang="tr-TR" sz="2800" dirty="0" smtClean="0"/>
              <a:t>.</a:t>
            </a:r>
          </a:p>
          <a:p>
            <a:pPr algn="just"/>
            <a:r>
              <a:rPr lang="tr-TR" sz="2800" dirty="0" smtClean="0"/>
              <a:t>Tümü </a:t>
            </a:r>
            <a:r>
              <a:rPr lang="tr-TR" sz="2800" b="1" dirty="0" smtClean="0"/>
              <a:t>büyük</a:t>
            </a:r>
            <a:r>
              <a:rPr lang="tr-TR" sz="2800" dirty="0" smtClean="0"/>
              <a:t> harften oluşan mesajlar kullanmayın, bu internet ortamında </a:t>
            </a:r>
            <a:r>
              <a:rPr lang="tr-TR" sz="2800" b="1" dirty="0" smtClean="0"/>
              <a:t>BAĞIRMAK</a:t>
            </a:r>
            <a:r>
              <a:rPr lang="tr-TR" sz="2800" dirty="0" smtClean="0"/>
              <a:t> anlamına gelir.</a:t>
            </a:r>
            <a:endParaRPr lang="tr-TR" sz="2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163" y="1880159"/>
            <a:ext cx="2679083" cy="2681611"/>
          </a:xfrm>
          <a:prstGeom prst="rect">
            <a:avLst/>
          </a:prstGeom>
        </p:spPr>
      </p:pic>
    </p:spTree>
    <p:extLst>
      <p:ext uri="{BB962C8B-B14F-4D97-AF65-F5344CB8AC3E}">
        <p14:creationId xmlns:p14="http://schemas.microsoft.com/office/powerpoint/2010/main" val="2482361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1000"/>
                                        <p:tgtEl>
                                          <p:spTgt spid="3">
                                            <p:txEl>
                                              <p:pRg st="3" end="3"/>
                                            </p:txEl>
                                          </p:spTgt>
                                        </p:tgtEl>
                                      </p:cBhvr>
                                    </p:animEffect>
                                    <p:anim calcmode="lin" valueType="num">
                                      <p:cBhvr>
                                        <p:cTn id="5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8939" y="115909"/>
            <a:ext cx="8323052" cy="629453"/>
          </a:xfrm>
        </p:spPr>
        <p:txBody>
          <a:bodyPr>
            <a:noAutofit/>
          </a:bodyPr>
          <a:lstStyle/>
          <a:p>
            <a:r>
              <a:rPr lang="tr-TR" sz="3600" b="1" dirty="0" smtClean="0"/>
              <a:t>TANIMADIĞINIZ KİŞİLERLE GÖRÜŞMEYİN</a:t>
            </a:r>
            <a:endParaRPr lang="tr-TR" sz="3600" b="1" dirty="0"/>
          </a:p>
        </p:txBody>
      </p:sp>
      <p:sp>
        <p:nvSpPr>
          <p:cNvPr id="3" name="İçerik Yer Tutucusu 2"/>
          <p:cNvSpPr>
            <a:spLocks noGrp="1"/>
          </p:cNvSpPr>
          <p:nvPr>
            <p:ph idx="1"/>
          </p:nvPr>
        </p:nvSpPr>
        <p:spPr>
          <a:xfrm>
            <a:off x="347730" y="757217"/>
            <a:ext cx="5905885" cy="3986684"/>
          </a:xfrm>
        </p:spPr>
        <p:txBody>
          <a:bodyPr>
            <a:noAutofit/>
          </a:bodyPr>
          <a:lstStyle/>
          <a:p>
            <a:pPr algn="just"/>
            <a:r>
              <a:rPr lang="tr-TR" sz="2800" dirty="0" smtClean="0"/>
              <a:t>Tanımadığınız kişiler sosyal ağlarda size arkadaşlık teklifi gönderebilir, bu teklifleri </a:t>
            </a:r>
            <a:r>
              <a:rPr lang="tr-TR" sz="2800" b="1" dirty="0" smtClean="0"/>
              <a:t>kabul etmeyin</a:t>
            </a:r>
            <a:r>
              <a:rPr lang="tr-TR" sz="2800" dirty="0" smtClean="0"/>
              <a:t>.</a:t>
            </a:r>
          </a:p>
          <a:p>
            <a:pPr algn="just"/>
            <a:r>
              <a:rPr lang="tr-TR" sz="2800" dirty="0" smtClean="0"/>
              <a:t>Unutmayın karşınızdaki kişi sizin yaşınızdaymış gibi davranabilir, bunu asla bilemezsiniz.</a:t>
            </a:r>
          </a:p>
          <a:p>
            <a:pPr algn="just"/>
            <a:r>
              <a:rPr lang="tr-TR" sz="2800" dirty="0" smtClean="0"/>
              <a:t>Bu kişilere eviniz, aileniz, okulunuz, maddi durumunuz gibi bilgiler vermekten kaçının. Fotoğraf ve video göndermeyin.</a:t>
            </a:r>
            <a:endParaRPr lang="tr-TR" sz="28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3615" y="1645894"/>
            <a:ext cx="2784438" cy="2784438"/>
          </a:xfrm>
          <a:prstGeom prst="rect">
            <a:avLst/>
          </a:prstGeom>
        </p:spPr>
      </p:pic>
    </p:spTree>
    <p:extLst>
      <p:ext uri="{BB962C8B-B14F-4D97-AF65-F5344CB8AC3E}">
        <p14:creationId xmlns:p14="http://schemas.microsoft.com/office/powerpoint/2010/main" val="2975639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3455" y="304800"/>
            <a:ext cx="8275846" cy="751268"/>
          </a:xfrm>
        </p:spPr>
        <p:txBody>
          <a:bodyPr>
            <a:noAutofit/>
          </a:bodyPr>
          <a:lstStyle/>
          <a:p>
            <a:r>
              <a:rPr lang="tr-TR" sz="4000" b="1" dirty="0" smtClean="0"/>
              <a:t>ÖDÜL VE HEDİYELERE ALDANMAYIN</a:t>
            </a:r>
            <a:endParaRPr lang="tr-TR" sz="4000" b="1" dirty="0"/>
          </a:p>
        </p:txBody>
      </p:sp>
      <p:sp>
        <p:nvSpPr>
          <p:cNvPr id="3" name="İçerik Yer Tutucusu 2"/>
          <p:cNvSpPr>
            <a:spLocks noGrp="1"/>
          </p:cNvSpPr>
          <p:nvPr>
            <p:ph idx="1"/>
          </p:nvPr>
        </p:nvSpPr>
        <p:spPr>
          <a:xfrm>
            <a:off x="3825025" y="1297822"/>
            <a:ext cx="5061398" cy="4006780"/>
          </a:xfrm>
        </p:spPr>
        <p:txBody>
          <a:bodyPr>
            <a:noAutofit/>
          </a:bodyPr>
          <a:lstStyle/>
          <a:p>
            <a:pPr algn="just"/>
            <a:r>
              <a:rPr lang="tr-TR" sz="2800" dirty="0" smtClean="0"/>
              <a:t>İnternette gezinirken reklam veya bilgi çalmak amaçlı </a:t>
            </a:r>
            <a:r>
              <a:rPr lang="tr-TR" sz="2800" b="1" dirty="0" smtClean="0"/>
              <a:t>«tebrikler, ödül kazandınız, ödülünüzü almak için tıklayın»</a:t>
            </a:r>
            <a:r>
              <a:rPr lang="tr-TR" sz="2800" dirty="0" smtClean="0"/>
              <a:t> gibi aldatıcı resim ve yazılara tıklamayın.</a:t>
            </a:r>
          </a:p>
          <a:p>
            <a:pPr algn="just"/>
            <a:r>
              <a:rPr lang="tr-TR" sz="2800" dirty="0" smtClean="0"/>
              <a:t>Bu sitelere asla cep telefonu, adres gibi bilgiler vermeyin, hiç farkında olmadan </a:t>
            </a:r>
            <a:r>
              <a:rPr lang="tr-TR" sz="2800" b="1" dirty="0" smtClean="0"/>
              <a:t>ücretli</a:t>
            </a:r>
            <a:r>
              <a:rPr lang="tr-TR" sz="2800" dirty="0" smtClean="0"/>
              <a:t> servislere üye olmuş olabilirsiniz!</a:t>
            </a:r>
            <a:endParaRPr lang="tr-TR" sz="28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333" y="1764405"/>
            <a:ext cx="3618151" cy="2713613"/>
          </a:xfrm>
          <a:prstGeom prst="rect">
            <a:avLst/>
          </a:prstGeom>
        </p:spPr>
      </p:pic>
    </p:spTree>
    <p:extLst>
      <p:ext uri="{BB962C8B-B14F-4D97-AF65-F5344CB8AC3E}">
        <p14:creationId xmlns:p14="http://schemas.microsoft.com/office/powerpoint/2010/main" val="3930343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0718" y="279043"/>
            <a:ext cx="8134892" cy="648237"/>
          </a:xfrm>
        </p:spPr>
        <p:txBody>
          <a:bodyPr>
            <a:normAutofit/>
          </a:bodyPr>
          <a:lstStyle/>
          <a:p>
            <a:r>
              <a:rPr lang="tr-TR" sz="4000" b="1" dirty="0" smtClean="0"/>
              <a:t>AİLENİZDEN YARDIM ALIN</a:t>
            </a:r>
            <a:endParaRPr lang="tr-TR" sz="4000" b="1" dirty="0"/>
          </a:p>
        </p:txBody>
      </p:sp>
      <p:sp>
        <p:nvSpPr>
          <p:cNvPr id="3" name="İçerik Yer Tutucusu 2"/>
          <p:cNvSpPr>
            <a:spLocks noGrp="1"/>
          </p:cNvSpPr>
          <p:nvPr>
            <p:ph idx="1"/>
          </p:nvPr>
        </p:nvSpPr>
        <p:spPr>
          <a:xfrm>
            <a:off x="409049" y="931569"/>
            <a:ext cx="5128865" cy="4198689"/>
          </a:xfrm>
        </p:spPr>
        <p:txBody>
          <a:bodyPr>
            <a:noAutofit/>
          </a:bodyPr>
          <a:lstStyle/>
          <a:p>
            <a:pPr algn="just"/>
            <a:r>
              <a:rPr lang="tr-TR" sz="2600" dirty="0" smtClean="0"/>
              <a:t>İnternette ailenizle </a:t>
            </a:r>
            <a:r>
              <a:rPr lang="tr-TR" sz="2600" b="1" dirty="0" smtClean="0"/>
              <a:t>birlikte</a:t>
            </a:r>
            <a:r>
              <a:rPr lang="tr-TR" sz="2600" dirty="0" smtClean="0"/>
              <a:t> gezinin, ailenizin zamanı yoksa ziyaret ettiğiniz siteleri not olarak daha sonra onların görüşünü alın.</a:t>
            </a:r>
          </a:p>
          <a:p>
            <a:pPr algn="just"/>
            <a:r>
              <a:rPr lang="tr-TR" sz="2600" dirty="0" smtClean="0"/>
              <a:t>Ailenize sormadan internetten hiçbir şey satın almayın, kredi kartı bilgisi vermeyin.</a:t>
            </a:r>
          </a:p>
          <a:p>
            <a:pPr algn="just"/>
            <a:r>
              <a:rPr lang="tr-TR" sz="2600" dirty="0" smtClean="0"/>
              <a:t>İnternet üzerinden sizi rahatsız eden kişileri çekinmeden </a:t>
            </a:r>
            <a:r>
              <a:rPr lang="tr-TR" sz="2600" b="1" dirty="0" smtClean="0"/>
              <a:t>ailenize</a:t>
            </a:r>
            <a:r>
              <a:rPr lang="tr-TR" sz="2600" dirty="0" smtClean="0"/>
              <a:t> bildirin.</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5884" r="8876"/>
          <a:stretch/>
        </p:blipFill>
        <p:spPr>
          <a:xfrm>
            <a:off x="5439697" y="1505216"/>
            <a:ext cx="3597311" cy="3625043"/>
          </a:xfrm>
          <a:prstGeom prst="rect">
            <a:avLst/>
          </a:prstGeom>
        </p:spPr>
      </p:pic>
    </p:spTree>
    <p:extLst>
      <p:ext uri="{BB962C8B-B14F-4D97-AF65-F5344CB8AC3E}">
        <p14:creationId xmlns:p14="http://schemas.microsoft.com/office/powerpoint/2010/main" val="1851390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7447" y="321971"/>
            <a:ext cx="8145283" cy="732484"/>
          </a:xfrm>
        </p:spPr>
        <p:txBody>
          <a:bodyPr>
            <a:normAutofit/>
          </a:bodyPr>
          <a:lstStyle/>
          <a:p>
            <a:r>
              <a:rPr lang="tr-TR" sz="4000" b="1" dirty="0" smtClean="0"/>
              <a:t>ŞİFRENİZİ PAYLAŞMAYIN</a:t>
            </a:r>
            <a:endParaRPr lang="tr-TR" sz="4000" b="1" dirty="0"/>
          </a:p>
        </p:txBody>
      </p:sp>
      <p:sp>
        <p:nvSpPr>
          <p:cNvPr id="3" name="İçerik Yer Tutucusu 2"/>
          <p:cNvSpPr>
            <a:spLocks noGrp="1"/>
          </p:cNvSpPr>
          <p:nvPr>
            <p:ph idx="1"/>
          </p:nvPr>
        </p:nvSpPr>
        <p:spPr>
          <a:xfrm>
            <a:off x="257870" y="1249926"/>
            <a:ext cx="5898231" cy="3656925"/>
          </a:xfrm>
        </p:spPr>
        <p:txBody>
          <a:bodyPr>
            <a:normAutofit/>
          </a:bodyPr>
          <a:lstStyle/>
          <a:p>
            <a:pPr algn="just"/>
            <a:r>
              <a:rPr lang="tr-TR" sz="2400" dirty="0" smtClean="0"/>
              <a:t>İnternet üzerindeki hesaplarına ait kullanıcı adı ve şifreyi kimseyle </a:t>
            </a:r>
            <a:r>
              <a:rPr lang="tr-TR" sz="2400" b="1" dirty="0" smtClean="0"/>
              <a:t>paylaşmayın</a:t>
            </a:r>
            <a:r>
              <a:rPr lang="tr-TR" sz="2400" dirty="0" smtClean="0"/>
              <a:t>, hiçbir yere </a:t>
            </a:r>
            <a:r>
              <a:rPr lang="tr-TR" sz="2400" b="1" dirty="0" smtClean="0"/>
              <a:t>yazmayın</a:t>
            </a:r>
            <a:r>
              <a:rPr lang="tr-TR" sz="2400" dirty="0" smtClean="0"/>
              <a:t> ve kimseye </a:t>
            </a:r>
            <a:r>
              <a:rPr lang="tr-TR" sz="2400" b="1" dirty="0" smtClean="0"/>
              <a:t>göndermeyin</a:t>
            </a:r>
            <a:r>
              <a:rPr lang="tr-TR" sz="2400" dirty="0" smtClean="0"/>
              <a:t>.</a:t>
            </a:r>
          </a:p>
          <a:p>
            <a:pPr algn="just"/>
            <a:r>
              <a:rPr lang="tr-TR" sz="2400" dirty="0" smtClean="0"/>
              <a:t>Unutmayın, hesabınızı ele geçiren bir kişi sizin adınıza suç işleyebilir, </a:t>
            </a:r>
            <a:r>
              <a:rPr lang="tr-TR" sz="2400" b="1" dirty="0" smtClean="0"/>
              <a:t>suçu o işler ama sorumlusu siz olursunuz!</a:t>
            </a:r>
          </a:p>
          <a:p>
            <a:pPr algn="just"/>
            <a:r>
              <a:rPr lang="tr-TR" sz="2400" b="1" dirty="0" smtClean="0"/>
              <a:t>Güçlü </a:t>
            </a:r>
            <a:r>
              <a:rPr lang="tr-TR" sz="2400" dirty="0" smtClean="0"/>
              <a:t>bir şifre oluşturarak hesaplarınızı </a:t>
            </a:r>
            <a:r>
              <a:rPr lang="tr-TR" sz="2400" b="1" dirty="0" smtClean="0"/>
              <a:t>koruyun</a:t>
            </a:r>
            <a:r>
              <a:rPr lang="tr-TR" sz="2400" dirty="0" smtClean="0"/>
              <a:t>.</a:t>
            </a:r>
            <a:endParaRPr lang="tr-TR" sz="2400" dirty="0"/>
          </a:p>
        </p:txBody>
      </p:sp>
      <p:pic>
        <p:nvPicPr>
          <p:cNvPr id="2050" name="Picture 2" descr="https://cdn1.iconfinder.com/data/icons/i-Love-Icons/512/lo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281" y="1763594"/>
            <a:ext cx="2924070" cy="2924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852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1+#ppt_w/2"/>
                                          </p:val>
                                        </p:tav>
                                        <p:tav tm="100000">
                                          <p:val>
                                            <p:strVal val="#ppt_x"/>
                                          </p:val>
                                        </p:tav>
                                      </p:tavLst>
                                    </p:anim>
                                    <p:anim calcmode="lin" valueType="num">
                                      <p:cBhvr additive="base">
                                        <p:cTn id="26"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12511" y="2717439"/>
            <a:ext cx="3848987" cy="1534232"/>
          </a:xfrm>
        </p:spPr>
        <p:txBody>
          <a:bodyPr/>
          <a:lstStyle/>
          <a:p>
            <a:pPr>
              <a:spcBef>
                <a:spcPts val="0"/>
              </a:spcBef>
            </a:pPr>
            <a:r>
              <a:rPr lang="tr-TR" b="1" dirty="0" smtClean="0">
                <a:solidFill>
                  <a:srgbClr val="595959"/>
                </a:solidFill>
                <a:latin typeface="Euphemia"/>
              </a:rPr>
              <a:t>Güçlü Şifre Oluşturma</a:t>
            </a:r>
            <a:endParaRPr lang="tr-TR" b="1" dirty="0">
              <a:solidFill>
                <a:srgbClr val="595959"/>
              </a:solidFill>
              <a:latin typeface="Euphemia"/>
            </a:endParaRPr>
          </a:p>
        </p:txBody>
      </p:sp>
    </p:spTree>
    <p:extLst>
      <p:ext uri="{BB962C8B-B14F-4D97-AF65-F5344CB8AC3E}">
        <p14:creationId xmlns:p14="http://schemas.microsoft.com/office/powerpoint/2010/main" val="4274568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254" y="412123"/>
            <a:ext cx="7781720" cy="693847"/>
          </a:xfrm>
        </p:spPr>
        <p:txBody>
          <a:bodyPr>
            <a:normAutofit/>
          </a:bodyPr>
          <a:lstStyle/>
          <a:p>
            <a:r>
              <a:rPr lang="tr-TR" sz="4000" b="1" dirty="0" smtClean="0"/>
              <a:t>Güçlü Şifre Oluşturma Yöntemleri</a:t>
            </a:r>
            <a:endParaRPr lang="tr-TR" sz="4000" b="1" dirty="0"/>
          </a:p>
        </p:txBody>
      </p:sp>
      <p:sp>
        <p:nvSpPr>
          <p:cNvPr id="3" name="İçerik Yer Tutucusu 2"/>
          <p:cNvSpPr>
            <a:spLocks noGrp="1"/>
          </p:cNvSpPr>
          <p:nvPr>
            <p:ph idx="1"/>
          </p:nvPr>
        </p:nvSpPr>
        <p:spPr>
          <a:xfrm>
            <a:off x="707004" y="1458159"/>
            <a:ext cx="7818809" cy="3780322"/>
          </a:xfrm>
        </p:spPr>
        <p:txBody>
          <a:bodyPr>
            <a:normAutofit/>
          </a:bodyPr>
          <a:lstStyle/>
          <a:p>
            <a:pPr algn="just"/>
            <a:r>
              <a:rPr lang="tr-TR" sz="3200" dirty="0"/>
              <a:t>Şifrelerinizde </a:t>
            </a:r>
            <a:r>
              <a:rPr lang="tr-TR" sz="3200" b="1" dirty="0"/>
              <a:t>kişisel</a:t>
            </a:r>
            <a:r>
              <a:rPr lang="tr-TR" sz="3200" dirty="0"/>
              <a:t> bilgilerinize yer vermeyin. Örneğin, adınız, doğum tarihiniz veya kimlik numaranız.</a:t>
            </a:r>
          </a:p>
          <a:p>
            <a:pPr algn="just"/>
            <a:endParaRPr lang="tr-TR" sz="3200" dirty="0"/>
          </a:p>
          <a:p>
            <a:pPr algn="just"/>
            <a:r>
              <a:rPr lang="tr-TR" sz="3200" dirty="0">
                <a:latin typeface="Arial" pitchFamily="34" charset="0"/>
                <a:cs typeface="Arial" pitchFamily="34" charset="0"/>
              </a:rPr>
              <a:t>ali1999, 32423526655, 1986 gibi</a:t>
            </a:r>
          </a:p>
          <a:p>
            <a:pPr marL="45716" indent="0" algn="just">
              <a:buNone/>
            </a:pPr>
            <a:endParaRPr lang="tr-TR" sz="3200" dirty="0"/>
          </a:p>
        </p:txBody>
      </p:sp>
    </p:spTree>
    <p:extLst>
      <p:ext uri="{BB962C8B-B14F-4D97-AF65-F5344CB8AC3E}">
        <p14:creationId xmlns:p14="http://schemas.microsoft.com/office/powerpoint/2010/main" val="2837906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69367" y="2395329"/>
            <a:ext cx="5555974" cy="2126975"/>
          </a:xfrm>
        </p:spPr>
        <p:txBody>
          <a:bodyPr>
            <a:normAutofit fontScale="90000"/>
          </a:bodyPr>
          <a:lstStyle/>
          <a:p>
            <a:pPr algn="ctr"/>
            <a:r>
              <a:rPr lang="tr-TR" sz="5400" b="1" dirty="0"/>
              <a:t>BİLİŞİM TEKNOLOJİLERİ SINIFI KURALLARI</a:t>
            </a:r>
            <a:endParaRPr lang="tr-TR" dirty="0"/>
          </a:p>
        </p:txBody>
      </p:sp>
    </p:spTree>
    <p:extLst>
      <p:ext uri="{BB962C8B-B14F-4D97-AF65-F5344CB8AC3E}">
        <p14:creationId xmlns:p14="http://schemas.microsoft.com/office/powerpoint/2010/main" val="3823832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1011" y="437882"/>
            <a:ext cx="7781720" cy="745362"/>
          </a:xfrm>
        </p:spPr>
        <p:txBody>
          <a:bodyPr>
            <a:normAutofit/>
          </a:bodyPr>
          <a:lstStyle/>
          <a:p>
            <a:r>
              <a:rPr lang="tr-TR" sz="4000" b="1" dirty="0" smtClean="0"/>
              <a:t>Güçlü Şifre Oluşturma Yöntemleri</a:t>
            </a:r>
            <a:endParaRPr lang="tr-TR" sz="4000" b="1" dirty="0"/>
          </a:p>
        </p:txBody>
      </p:sp>
      <p:sp>
        <p:nvSpPr>
          <p:cNvPr id="3" name="İçerik Yer Tutucusu 2"/>
          <p:cNvSpPr>
            <a:spLocks noGrp="1"/>
          </p:cNvSpPr>
          <p:nvPr>
            <p:ph idx="1"/>
          </p:nvPr>
        </p:nvSpPr>
        <p:spPr>
          <a:xfrm>
            <a:off x="631065" y="1442026"/>
            <a:ext cx="7925756" cy="3194369"/>
          </a:xfrm>
        </p:spPr>
        <p:txBody>
          <a:bodyPr>
            <a:normAutofit/>
          </a:bodyPr>
          <a:lstStyle/>
          <a:p>
            <a:pPr algn="just"/>
            <a:r>
              <a:rPr lang="tr-TR" sz="3200" dirty="0"/>
              <a:t>Şifrenizde </a:t>
            </a:r>
            <a:r>
              <a:rPr lang="tr-TR" sz="3200" b="1" dirty="0"/>
              <a:t>ardışık</a:t>
            </a:r>
            <a:r>
              <a:rPr lang="tr-TR" sz="3200" dirty="0"/>
              <a:t> sayılar, harfler kullanmayın.  Örneğin, 123456, 1234, </a:t>
            </a:r>
            <a:r>
              <a:rPr lang="tr-TR" sz="3200" dirty="0" err="1"/>
              <a:t>abcd</a:t>
            </a:r>
            <a:r>
              <a:rPr lang="tr-TR" sz="3200" dirty="0"/>
              <a:t> gibi.</a:t>
            </a:r>
          </a:p>
          <a:p>
            <a:pPr algn="just"/>
            <a:r>
              <a:rPr lang="tr-TR" sz="3200" dirty="0" smtClean="0"/>
              <a:t>Tahmin </a:t>
            </a:r>
            <a:r>
              <a:rPr lang="tr-TR" sz="3200" dirty="0"/>
              <a:t>edilmesi kolay </a:t>
            </a:r>
            <a:r>
              <a:rPr lang="tr-TR" sz="3200" b="1" dirty="0" smtClean="0"/>
              <a:t>yan yana</a:t>
            </a:r>
            <a:r>
              <a:rPr lang="tr-TR" sz="3200" dirty="0" smtClean="0"/>
              <a:t> </a:t>
            </a:r>
            <a:r>
              <a:rPr lang="tr-TR" sz="3200" dirty="0"/>
              <a:t>bulunan tuşları kullanmayın. Örneğin, </a:t>
            </a:r>
            <a:r>
              <a:rPr lang="tr-TR" sz="3200" dirty="0" err="1"/>
              <a:t>qwerty</a:t>
            </a:r>
            <a:r>
              <a:rPr lang="tr-TR" sz="3200" dirty="0"/>
              <a:t>, </a:t>
            </a:r>
            <a:r>
              <a:rPr lang="tr-TR" sz="3200" dirty="0" err="1"/>
              <a:t>asdf</a:t>
            </a:r>
            <a:r>
              <a:rPr lang="tr-TR" sz="3200" dirty="0"/>
              <a:t> gibi.</a:t>
            </a:r>
          </a:p>
          <a:p>
            <a:pPr marL="45716" indent="0" algn="just">
              <a:buNone/>
            </a:pPr>
            <a:endParaRPr lang="tr-TR" sz="3200" dirty="0"/>
          </a:p>
        </p:txBody>
      </p:sp>
    </p:spTree>
    <p:extLst>
      <p:ext uri="{BB962C8B-B14F-4D97-AF65-F5344CB8AC3E}">
        <p14:creationId xmlns:p14="http://schemas.microsoft.com/office/powerpoint/2010/main" val="729821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3890" y="304800"/>
            <a:ext cx="7781720" cy="712631"/>
          </a:xfrm>
        </p:spPr>
        <p:txBody>
          <a:bodyPr>
            <a:normAutofit/>
          </a:bodyPr>
          <a:lstStyle/>
          <a:p>
            <a:r>
              <a:rPr lang="tr-TR" sz="4000" b="1" dirty="0" smtClean="0"/>
              <a:t>Güçlü Şifre Oluşturma Yöntemleri</a:t>
            </a:r>
            <a:endParaRPr lang="tr-TR" sz="4000" b="1" dirty="0"/>
          </a:p>
        </p:txBody>
      </p:sp>
      <p:sp>
        <p:nvSpPr>
          <p:cNvPr id="3" name="İçerik Yer Tutucusu 2"/>
          <p:cNvSpPr>
            <a:spLocks noGrp="1"/>
          </p:cNvSpPr>
          <p:nvPr>
            <p:ph idx="1"/>
          </p:nvPr>
        </p:nvSpPr>
        <p:spPr>
          <a:xfrm>
            <a:off x="707004" y="1230135"/>
            <a:ext cx="7708148" cy="3943952"/>
          </a:xfrm>
        </p:spPr>
        <p:txBody>
          <a:bodyPr>
            <a:normAutofit/>
          </a:bodyPr>
          <a:lstStyle/>
          <a:p>
            <a:r>
              <a:rPr lang="tr-TR" sz="2800" dirty="0"/>
              <a:t>Şifreniz en az </a:t>
            </a:r>
            <a:r>
              <a:rPr lang="tr-TR" sz="2800" b="1" dirty="0"/>
              <a:t>8</a:t>
            </a:r>
            <a:r>
              <a:rPr lang="tr-TR" sz="2800" b="1" dirty="0" smtClean="0"/>
              <a:t> </a:t>
            </a:r>
            <a:r>
              <a:rPr lang="tr-TR" sz="2800" b="1" dirty="0"/>
              <a:t>basamaklı </a:t>
            </a:r>
            <a:r>
              <a:rPr lang="tr-TR" sz="2800" dirty="0"/>
              <a:t>olsun.</a:t>
            </a:r>
          </a:p>
          <a:p>
            <a:r>
              <a:rPr lang="tr-TR" sz="2800" dirty="0"/>
              <a:t>Mümkün olduğunda aşağıdaki karakterlerden </a:t>
            </a:r>
            <a:r>
              <a:rPr lang="tr-TR" sz="2800" dirty="0" smtClean="0"/>
              <a:t>içersin:</a:t>
            </a:r>
            <a:endParaRPr lang="tr-TR" sz="2800" dirty="0"/>
          </a:p>
          <a:p>
            <a:pPr lvl="1">
              <a:buFont typeface="Wingdings" panose="05000000000000000000" pitchFamily="2" charset="2"/>
              <a:buChar char="ü"/>
            </a:pPr>
            <a:r>
              <a:rPr lang="tr-TR" sz="2800" dirty="0"/>
              <a:t>Büyük/küçük harf (</a:t>
            </a:r>
            <a:r>
              <a:rPr lang="tr-TR" sz="2800" dirty="0" err="1"/>
              <a:t>A,a</a:t>
            </a:r>
            <a:r>
              <a:rPr lang="tr-TR" sz="2800" dirty="0"/>
              <a:t>…</a:t>
            </a:r>
            <a:r>
              <a:rPr lang="tr-TR" sz="2800" dirty="0" err="1"/>
              <a:t>Z,z</a:t>
            </a:r>
            <a:r>
              <a:rPr lang="tr-TR" sz="2800" dirty="0"/>
              <a:t>)</a:t>
            </a:r>
          </a:p>
          <a:p>
            <a:pPr lvl="1">
              <a:buFont typeface="Wingdings" panose="05000000000000000000" pitchFamily="2" charset="2"/>
              <a:buChar char="ü"/>
            </a:pPr>
            <a:r>
              <a:rPr lang="tr-TR" sz="2800" dirty="0"/>
              <a:t>Rakam (0-9)</a:t>
            </a:r>
          </a:p>
          <a:p>
            <a:pPr lvl="1">
              <a:buFont typeface="Wingdings" panose="05000000000000000000" pitchFamily="2" charset="2"/>
              <a:buChar char="ü"/>
            </a:pPr>
            <a:r>
              <a:rPr lang="tr-TR" sz="2800" dirty="0"/>
              <a:t>Noktalama (.,; gibi)</a:t>
            </a:r>
          </a:p>
          <a:p>
            <a:pPr lvl="1">
              <a:buFont typeface="Wingdings" panose="05000000000000000000" pitchFamily="2" charset="2"/>
              <a:buChar char="ü"/>
            </a:pPr>
            <a:r>
              <a:rPr lang="tr-TR" sz="2800" dirty="0"/>
              <a:t>Özel karakter (-!+ gibi)</a:t>
            </a:r>
          </a:p>
          <a:p>
            <a:pPr marL="45716" indent="0">
              <a:buNone/>
            </a:pPr>
            <a:endParaRPr lang="tr-TR" sz="2800" dirty="0"/>
          </a:p>
        </p:txBody>
      </p:sp>
    </p:spTree>
    <p:extLst>
      <p:ext uri="{BB962C8B-B14F-4D97-AF65-F5344CB8AC3E}">
        <p14:creationId xmlns:p14="http://schemas.microsoft.com/office/powerpoint/2010/main" val="365506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2652" y="257576"/>
            <a:ext cx="7781720" cy="719605"/>
          </a:xfrm>
        </p:spPr>
        <p:txBody>
          <a:bodyPr>
            <a:normAutofit/>
          </a:bodyPr>
          <a:lstStyle/>
          <a:p>
            <a:r>
              <a:rPr lang="tr-TR" sz="4000" b="1" dirty="0"/>
              <a:t>Güçlü Şifre Oluşturma Yöntemleri</a:t>
            </a:r>
          </a:p>
        </p:txBody>
      </p:sp>
      <p:sp>
        <p:nvSpPr>
          <p:cNvPr id="3" name="İçerik Yer Tutucusu 2"/>
          <p:cNvSpPr>
            <a:spLocks noGrp="1"/>
          </p:cNvSpPr>
          <p:nvPr>
            <p:ph idx="1"/>
          </p:nvPr>
        </p:nvSpPr>
        <p:spPr>
          <a:xfrm>
            <a:off x="605307" y="978793"/>
            <a:ext cx="8080303" cy="4633175"/>
          </a:xfrm>
        </p:spPr>
        <p:txBody>
          <a:bodyPr>
            <a:normAutofit/>
          </a:bodyPr>
          <a:lstStyle/>
          <a:p>
            <a:pPr algn="just"/>
            <a:r>
              <a:rPr lang="tr-TR" sz="2800" dirty="0" smtClean="0"/>
              <a:t>Sadece rakamlardan oluşan </a:t>
            </a:r>
            <a:r>
              <a:rPr lang="tr-TR" sz="2800" b="1" dirty="0" smtClean="0"/>
              <a:t>6 </a:t>
            </a:r>
            <a:r>
              <a:rPr lang="tr-TR" sz="2800" dirty="0" smtClean="0"/>
              <a:t>haneli bir şifre </a:t>
            </a:r>
            <a:r>
              <a:rPr lang="tr-TR" sz="2800" b="1" dirty="0" smtClean="0"/>
              <a:t>3 dakikada </a:t>
            </a:r>
            <a:r>
              <a:rPr lang="tr-TR" sz="2800" dirty="0" smtClean="0"/>
              <a:t>çözülebilirken,</a:t>
            </a:r>
          </a:p>
          <a:p>
            <a:pPr algn="just"/>
            <a:r>
              <a:rPr lang="tr-TR" sz="2800" dirty="0" smtClean="0"/>
              <a:t>Rakamlar, küçük/büyük harfler, işaret ve sembollerin de olduğu </a:t>
            </a:r>
            <a:r>
              <a:rPr lang="tr-TR" sz="2800" b="1" dirty="0" smtClean="0"/>
              <a:t>9</a:t>
            </a:r>
            <a:r>
              <a:rPr lang="tr-TR" sz="2800" dirty="0" smtClean="0"/>
              <a:t> haneli bir şifre daha uzun sürede çözülebiliyor.</a:t>
            </a:r>
          </a:p>
          <a:p>
            <a:pPr algn="just"/>
            <a:r>
              <a:rPr lang="tr-TR" sz="2800" dirty="0" smtClean="0"/>
              <a:t>Seçim sizin…</a:t>
            </a:r>
            <a:endParaRPr lang="tr-TR" sz="2800" dirty="0"/>
          </a:p>
        </p:txBody>
      </p:sp>
      <p:sp>
        <p:nvSpPr>
          <p:cNvPr id="4" name="Yuvarlatılmış Çapraz Köşeli Dikdörtgen 3"/>
          <p:cNvSpPr/>
          <p:nvPr/>
        </p:nvSpPr>
        <p:spPr>
          <a:xfrm>
            <a:off x="1095633" y="3847071"/>
            <a:ext cx="1062681" cy="535459"/>
          </a:xfrm>
          <a:prstGeom prst="round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123456</a:t>
            </a:r>
            <a:endParaRPr lang="tr-TR" dirty="0"/>
          </a:p>
        </p:txBody>
      </p:sp>
      <p:sp>
        <p:nvSpPr>
          <p:cNvPr id="5" name="Yuvarlatılmış Çapraz Köşeli Dikdörtgen 4"/>
          <p:cNvSpPr/>
          <p:nvPr/>
        </p:nvSpPr>
        <p:spPr>
          <a:xfrm>
            <a:off x="2430162" y="4456671"/>
            <a:ext cx="1062681" cy="535459"/>
          </a:xfrm>
          <a:prstGeom prst="round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err="1" smtClean="0"/>
              <a:t>abcdef</a:t>
            </a:r>
            <a:endParaRPr lang="tr-TR" dirty="0"/>
          </a:p>
        </p:txBody>
      </p:sp>
      <p:sp>
        <p:nvSpPr>
          <p:cNvPr id="6" name="Yuvarlatılmış Çapraz Köşeli Dikdörtgen 5"/>
          <p:cNvSpPr/>
          <p:nvPr/>
        </p:nvSpPr>
        <p:spPr>
          <a:xfrm>
            <a:off x="3889909" y="3847070"/>
            <a:ext cx="1131877" cy="535459"/>
          </a:xfrm>
          <a:prstGeom prst="round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err="1" smtClean="0"/>
              <a:t>qwerty</a:t>
            </a:r>
            <a:endParaRPr lang="tr-TR" dirty="0"/>
          </a:p>
        </p:txBody>
      </p:sp>
      <p:sp>
        <p:nvSpPr>
          <p:cNvPr id="7" name="Yuvarlatılmış Çapraz Köşeli Dikdörtgen 6"/>
          <p:cNvSpPr/>
          <p:nvPr/>
        </p:nvSpPr>
        <p:spPr>
          <a:xfrm>
            <a:off x="5387547" y="4456670"/>
            <a:ext cx="1180665" cy="535459"/>
          </a:xfrm>
          <a:prstGeom prst="round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29101986</a:t>
            </a:r>
            <a:endParaRPr lang="tr-TR" dirty="0"/>
          </a:p>
        </p:txBody>
      </p:sp>
      <p:sp>
        <p:nvSpPr>
          <p:cNvPr id="8" name="Yuvarlatılmış Çapraz Köşeli Dikdörtgen 7"/>
          <p:cNvSpPr/>
          <p:nvPr/>
        </p:nvSpPr>
        <p:spPr>
          <a:xfrm>
            <a:off x="6917130" y="3847071"/>
            <a:ext cx="1180665" cy="535459"/>
          </a:xfrm>
          <a:prstGeom prst="round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mardin47</a:t>
            </a:r>
            <a:endParaRPr lang="tr-TR" dirty="0"/>
          </a:p>
        </p:txBody>
      </p:sp>
      <p:sp>
        <p:nvSpPr>
          <p:cNvPr id="9" name="Yuvarlatılmış Çapraz Köşeli Dikdörtgen 8"/>
          <p:cNvSpPr/>
          <p:nvPr/>
        </p:nvSpPr>
        <p:spPr>
          <a:xfrm>
            <a:off x="3822357" y="5072447"/>
            <a:ext cx="1309816" cy="535459"/>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t>A58+t*y2G</a:t>
            </a:r>
            <a:endParaRPr lang="tr-TR" dirty="0"/>
          </a:p>
        </p:txBody>
      </p:sp>
      <p:sp>
        <p:nvSpPr>
          <p:cNvPr id="11" name="Çarpma 10"/>
          <p:cNvSpPr/>
          <p:nvPr/>
        </p:nvSpPr>
        <p:spPr>
          <a:xfrm>
            <a:off x="1458097" y="4382529"/>
            <a:ext cx="337751" cy="34599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 name="Çarpma 11"/>
          <p:cNvSpPr/>
          <p:nvPr/>
        </p:nvSpPr>
        <p:spPr>
          <a:xfrm>
            <a:off x="4286971" y="4382529"/>
            <a:ext cx="337751" cy="34599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3" name="Çarpma 12"/>
          <p:cNvSpPr/>
          <p:nvPr/>
        </p:nvSpPr>
        <p:spPr>
          <a:xfrm>
            <a:off x="2792626" y="4992129"/>
            <a:ext cx="337751" cy="34599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4" name="Çarpma 13"/>
          <p:cNvSpPr/>
          <p:nvPr/>
        </p:nvSpPr>
        <p:spPr>
          <a:xfrm>
            <a:off x="7338586" y="4390767"/>
            <a:ext cx="337751" cy="34599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5" name="Çarpma 14"/>
          <p:cNvSpPr/>
          <p:nvPr/>
        </p:nvSpPr>
        <p:spPr>
          <a:xfrm>
            <a:off x="5785755" y="5007574"/>
            <a:ext cx="337751" cy="34599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6" name="Gülen Yüz 15"/>
          <p:cNvSpPr/>
          <p:nvPr/>
        </p:nvSpPr>
        <p:spPr>
          <a:xfrm>
            <a:off x="4317450" y="5689254"/>
            <a:ext cx="276791" cy="28832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46402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randombar(horizontal)">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randombar(horizontal)">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randombar(horizontal)">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randombar(horizontal)">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500" fill="hold"/>
                                        <p:tgtEl>
                                          <p:spTgt spid="11"/>
                                        </p:tgtEl>
                                        <p:attrNameLst>
                                          <p:attrName>ppt_w</p:attrName>
                                        </p:attrNameLst>
                                      </p:cBhvr>
                                      <p:tavLst>
                                        <p:tav tm="0">
                                          <p:val>
                                            <p:fltVal val="0"/>
                                          </p:val>
                                        </p:tav>
                                        <p:tav tm="100000">
                                          <p:val>
                                            <p:strVal val="#ppt_w"/>
                                          </p:val>
                                        </p:tav>
                                      </p:tavLst>
                                    </p:anim>
                                    <p:anim calcmode="lin" valueType="num">
                                      <p:cBhvr>
                                        <p:cTn id="77" dur="500" fill="hold"/>
                                        <p:tgtEl>
                                          <p:spTgt spid="11"/>
                                        </p:tgtEl>
                                        <p:attrNameLst>
                                          <p:attrName>ppt_h</p:attrName>
                                        </p:attrNameLst>
                                      </p:cBhvr>
                                      <p:tavLst>
                                        <p:tav tm="0">
                                          <p:val>
                                            <p:fltVal val="0"/>
                                          </p:val>
                                        </p:tav>
                                        <p:tav tm="100000">
                                          <p:val>
                                            <p:strVal val="#ppt_h"/>
                                          </p:val>
                                        </p:tav>
                                      </p:tavLst>
                                    </p:anim>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500" fill="hold"/>
                                        <p:tgtEl>
                                          <p:spTgt spid="12"/>
                                        </p:tgtEl>
                                        <p:attrNameLst>
                                          <p:attrName>ppt_w</p:attrName>
                                        </p:attrNameLst>
                                      </p:cBhvr>
                                      <p:tavLst>
                                        <p:tav tm="0">
                                          <p:val>
                                            <p:fltVal val="0"/>
                                          </p:val>
                                        </p:tav>
                                        <p:tav tm="100000">
                                          <p:val>
                                            <p:strVal val="#ppt_w"/>
                                          </p:val>
                                        </p:tav>
                                      </p:tavLst>
                                    </p:anim>
                                    <p:anim calcmode="lin" valueType="num">
                                      <p:cBhvr>
                                        <p:cTn id="91" dur="500" fill="hold"/>
                                        <p:tgtEl>
                                          <p:spTgt spid="12"/>
                                        </p:tgtEl>
                                        <p:attrNameLst>
                                          <p:attrName>ppt_h</p:attrName>
                                        </p:attrNameLst>
                                      </p:cBhvr>
                                      <p:tavLst>
                                        <p:tav tm="0">
                                          <p:val>
                                            <p:fltVal val="0"/>
                                          </p:val>
                                        </p:tav>
                                        <p:tav tm="100000">
                                          <p:val>
                                            <p:strVal val="#ppt_h"/>
                                          </p:val>
                                        </p:tav>
                                      </p:tavLst>
                                    </p:anim>
                                    <p:animEffect transition="in" filter="fade">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Effect transition="in" filter="fade">
                                      <p:cBhvr>
                                        <p:cTn id="99" dur="5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ppt_w</p:attrName>
                                        </p:attrNameLst>
                                      </p:cBhvr>
                                      <p:tavLst>
                                        <p:tav tm="0">
                                          <p:val>
                                            <p:fltVal val="0"/>
                                          </p:val>
                                        </p:tav>
                                        <p:tav tm="100000">
                                          <p:val>
                                            <p:strVal val="#ppt_w"/>
                                          </p:val>
                                        </p:tav>
                                      </p:tavLst>
                                    </p:anim>
                                    <p:anim calcmode="lin" valueType="num">
                                      <p:cBhvr>
                                        <p:cTn id="105" dur="500" fill="hold"/>
                                        <p:tgtEl>
                                          <p:spTgt spid="14"/>
                                        </p:tgtEl>
                                        <p:attrNameLst>
                                          <p:attrName>ppt_h</p:attrName>
                                        </p:attrNameLst>
                                      </p:cBhvr>
                                      <p:tavLst>
                                        <p:tav tm="0">
                                          <p:val>
                                            <p:fltVal val="0"/>
                                          </p:val>
                                        </p:tav>
                                        <p:tav tm="100000">
                                          <p:val>
                                            <p:strVal val="#ppt_h"/>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p:cTn id="111" dur="500" fill="hold"/>
                                        <p:tgtEl>
                                          <p:spTgt spid="16"/>
                                        </p:tgtEl>
                                        <p:attrNameLst>
                                          <p:attrName>ppt_w</p:attrName>
                                        </p:attrNameLst>
                                      </p:cBhvr>
                                      <p:tavLst>
                                        <p:tav tm="0">
                                          <p:val>
                                            <p:fltVal val="0"/>
                                          </p:val>
                                        </p:tav>
                                        <p:tav tm="100000">
                                          <p:val>
                                            <p:strVal val="#ppt_w"/>
                                          </p:val>
                                        </p:tav>
                                      </p:tavLst>
                                    </p:anim>
                                    <p:anim calcmode="lin" valueType="num">
                                      <p:cBhvr>
                                        <p:cTn id="112" dur="500" fill="hold"/>
                                        <p:tgtEl>
                                          <p:spTgt spid="16"/>
                                        </p:tgtEl>
                                        <p:attrNameLst>
                                          <p:attrName>ppt_h</p:attrName>
                                        </p:attrNameLst>
                                      </p:cBhvr>
                                      <p:tavLst>
                                        <p:tav tm="0">
                                          <p:val>
                                            <p:fltVal val="0"/>
                                          </p:val>
                                        </p:tav>
                                        <p:tav tm="100000">
                                          <p:val>
                                            <p:strVal val="#ppt_h"/>
                                          </p:val>
                                        </p:tav>
                                      </p:tavLst>
                                    </p:anim>
                                    <p:animEffect transition="in" filter="fade">
                                      <p:cBhvr>
                                        <p:cTn id="1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82160" y="3373120"/>
            <a:ext cx="3820160" cy="865516"/>
          </a:xfrm>
        </p:spPr>
        <p:txBody>
          <a:bodyPr/>
          <a:lstStyle/>
          <a:p>
            <a:r>
              <a:rPr lang="tr-TR" b="1" dirty="0" smtClean="0"/>
              <a:t>TELİF HAKKI</a:t>
            </a:r>
            <a:endParaRPr lang="tr-TR" b="1" dirty="0"/>
          </a:p>
        </p:txBody>
      </p:sp>
    </p:spTree>
    <p:extLst>
      <p:ext uri="{BB962C8B-B14F-4D97-AF65-F5344CB8AC3E}">
        <p14:creationId xmlns:p14="http://schemas.microsoft.com/office/powerpoint/2010/main" val="40650219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3258" y="618186"/>
            <a:ext cx="7537142" cy="706726"/>
          </a:xfrm>
        </p:spPr>
        <p:txBody>
          <a:bodyPr>
            <a:normAutofit/>
          </a:bodyPr>
          <a:lstStyle/>
          <a:p>
            <a:r>
              <a:rPr lang="tr-TR" sz="4000" b="1" dirty="0" smtClean="0"/>
              <a:t>TELİF HAKKI NEDİR?</a:t>
            </a:r>
            <a:endParaRPr lang="tr-TR" sz="4000" b="1" dirty="0"/>
          </a:p>
        </p:txBody>
      </p:sp>
      <p:sp>
        <p:nvSpPr>
          <p:cNvPr id="3" name="İçerik Yer Tutucusu 2"/>
          <p:cNvSpPr>
            <a:spLocks noGrp="1"/>
          </p:cNvSpPr>
          <p:nvPr>
            <p:ph idx="1"/>
          </p:nvPr>
        </p:nvSpPr>
        <p:spPr>
          <a:xfrm>
            <a:off x="528035" y="1481071"/>
            <a:ext cx="5975796" cy="3066460"/>
          </a:xfrm>
        </p:spPr>
        <p:txBody>
          <a:bodyPr>
            <a:noAutofit/>
          </a:bodyPr>
          <a:lstStyle/>
          <a:p>
            <a:pPr algn="just"/>
            <a:r>
              <a:rPr lang="tr-TR" sz="2800" dirty="0"/>
              <a:t>H</a:t>
            </a:r>
            <a:r>
              <a:rPr lang="tr-TR" sz="2800" dirty="0" smtClean="0"/>
              <a:t>erhangi </a:t>
            </a:r>
            <a:r>
              <a:rPr lang="tr-TR" sz="2800" dirty="0"/>
              <a:t>bir bilgi veya düşünce ürününün kullanılması ve yayılması ile ilgili hakların, yasalarla belirli kişilere verilmesidir. </a:t>
            </a:r>
            <a:endParaRPr lang="tr-TR" sz="2800" dirty="0" smtClean="0"/>
          </a:p>
          <a:p>
            <a:pPr algn="just"/>
            <a:r>
              <a:rPr lang="tr-TR" sz="2800" dirty="0" smtClean="0"/>
              <a:t>Kısaca</a:t>
            </a:r>
            <a:r>
              <a:rPr lang="tr-TR" sz="2800" dirty="0"/>
              <a:t>, orijinal bir yapıtın, eserin kopyalanmasına veya kullanılmasına </a:t>
            </a:r>
            <a:r>
              <a:rPr lang="tr-TR" sz="2800" b="1" dirty="0"/>
              <a:t>izin vermeme </a:t>
            </a:r>
            <a:r>
              <a:rPr lang="tr-TR" sz="2800" dirty="0"/>
              <a:t>hakkıdır</a:t>
            </a:r>
            <a:r>
              <a:rPr lang="tr-TR" sz="2800" dirty="0" smtClean="0"/>
              <a:t>.</a:t>
            </a:r>
            <a:endParaRPr lang="tr-TR" sz="2800" dirty="0"/>
          </a:p>
        </p:txBody>
      </p:sp>
      <p:pic>
        <p:nvPicPr>
          <p:cNvPr id="1028" name="Picture 4" descr="http://upload.wikimedia.org/wikipedia/commons/thumb/b/b0/Copyright.svg/197px-Copyrigh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20" y="2169795"/>
            <a:ext cx="18764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06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1+#ppt_w/2"/>
                                          </p:val>
                                        </p:tav>
                                        <p:tav tm="100000">
                                          <p:val>
                                            <p:strVal val="#ppt_x"/>
                                          </p:val>
                                        </p:tav>
                                      </p:tavLst>
                                    </p:anim>
                                    <p:anim calcmode="lin" valueType="num">
                                      <p:cBhvr additive="base">
                                        <p:cTn id="26"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6560" y="304800"/>
            <a:ext cx="8269050" cy="1200416"/>
          </a:xfrm>
        </p:spPr>
        <p:txBody>
          <a:bodyPr>
            <a:normAutofit/>
          </a:bodyPr>
          <a:lstStyle/>
          <a:p>
            <a:r>
              <a:rPr lang="tr-TR" sz="4000" b="1" dirty="0"/>
              <a:t>TELİF HAKKI İHLALİ</a:t>
            </a:r>
          </a:p>
        </p:txBody>
      </p:sp>
      <p:sp>
        <p:nvSpPr>
          <p:cNvPr id="3" name="İçerik Yer Tutucusu 2"/>
          <p:cNvSpPr>
            <a:spLocks noGrp="1"/>
          </p:cNvSpPr>
          <p:nvPr>
            <p:ph idx="1"/>
          </p:nvPr>
        </p:nvSpPr>
        <p:spPr>
          <a:xfrm>
            <a:off x="528320" y="1600200"/>
            <a:ext cx="5370062" cy="4114800"/>
          </a:xfrm>
        </p:spPr>
        <p:txBody>
          <a:bodyPr/>
          <a:lstStyle/>
          <a:p>
            <a:r>
              <a:rPr lang="tr-TR" dirty="0" smtClean="0"/>
              <a:t>Bir sanatçının müzik parçasını, kliplerini, film eserini, bir yazarın kitabını veya bir firmanın yazılımını bu kişilerin izni olmadan ne kullanabilir ne de kopyalayabilirsiniz.</a:t>
            </a:r>
          </a:p>
          <a:p>
            <a:r>
              <a:rPr lang="tr-TR" dirty="0" smtClean="0"/>
              <a:t>Bu eserler, sahibinin izin verdiği, yasal dağıtımını yapan mağaza ya da internet sitelerinde satın alınarak kullanılmalıdır. </a:t>
            </a:r>
          </a:p>
          <a:p>
            <a:r>
              <a:rPr lang="tr-TR" dirty="0" smtClean="0"/>
              <a:t>Aksi bir yönteme başvurulursa telif hakkı ihlali gerçekleşmiş, yani suç işlenmiş olur.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647" y="1680520"/>
            <a:ext cx="3273188" cy="2704876"/>
          </a:xfrm>
          <a:prstGeom prst="rect">
            <a:avLst/>
          </a:prstGeom>
        </p:spPr>
      </p:pic>
    </p:spTree>
    <p:extLst>
      <p:ext uri="{BB962C8B-B14F-4D97-AF65-F5344CB8AC3E}">
        <p14:creationId xmlns:p14="http://schemas.microsoft.com/office/powerpoint/2010/main" val="10281136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107" y="334850"/>
            <a:ext cx="8269050" cy="758241"/>
          </a:xfrm>
        </p:spPr>
        <p:txBody>
          <a:bodyPr>
            <a:normAutofit/>
          </a:bodyPr>
          <a:lstStyle/>
          <a:p>
            <a:r>
              <a:rPr lang="tr-TR" sz="4000" b="1" dirty="0"/>
              <a:t>İNTERNET VE TELİF HAKKI İHLALİ</a:t>
            </a:r>
          </a:p>
        </p:txBody>
      </p:sp>
      <p:sp>
        <p:nvSpPr>
          <p:cNvPr id="3" name="İçerik Yer Tutucusu 2"/>
          <p:cNvSpPr>
            <a:spLocks noGrp="1"/>
          </p:cNvSpPr>
          <p:nvPr>
            <p:ph idx="1"/>
          </p:nvPr>
        </p:nvSpPr>
        <p:spPr>
          <a:xfrm>
            <a:off x="326407" y="1278227"/>
            <a:ext cx="8269050" cy="3757411"/>
          </a:xfrm>
        </p:spPr>
        <p:txBody>
          <a:bodyPr>
            <a:normAutofit/>
          </a:bodyPr>
          <a:lstStyle/>
          <a:p>
            <a:pPr algn="just"/>
            <a:r>
              <a:rPr lang="tr-TR" sz="2400" dirty="0" smtClean="0"/>
              <a:t>İnternet üzerinden bilginin çok hızlı ve denetimsiz bir şekilde yayılması telif hakkı ihlal suçlarının artmasına neden olmuştur.</a:t>
            </a:r>
          </a:p>
          <a:p>
            <a:pPr algn="just"/>
            <a:r>
              <a:rPr lang="tr-TR" sz="2400" dirty="0" smtClean="0"/>
              <a:t>Müzik albümleri, yazılımlar, oyunlar, filmler kitaplar daha birçok eser daha yayınlandığı </a:t>
            </a:r>
            <a:r>
              <a:rPr lang="tr-TR" sz="2400" b="1" dirty="0" smtClean="0"/>
              <a:t>ilk saatlerde </a:t>
            </a:r>
            <a:r>
              <a:rPr lang="tr-TR" sz="2400" dirty="0" smtClean="0"/>
              <a:t>internet üzerinde paylaşılmakta ve birçok kullanıcı hiç farkında olmadan bu </a:t>
            </a:r>
            <a:r>
              <a:rPr lang="tr-TR" sz="2400" b="1" dirty="0" smtClean="0"/>
              <a:t>suça ortak </a:t>
            </a:r>
            <a:r>
              <a:rPr lang="tr-TR" sz="2400" dirty="0" smtClean="0"/>
              <a:t>olmaktadır.</a:t>
            </a:r>
          </a:p>
          <a:p>
            <a:pPr algn="just"/>
            <a:r>
              <a:rPr lang="fi-FI" sz="2400" dirty="0"/>
              <a:t>Fikir ve Sanat Eserleri </a:t>
            </a:r>
            <a:r>
              <a:rPr lang="fi-FI" sz="2400" dirty="0" smtClean="0"/>
              <a:t>Kanunu</a:t>
            </a:r>
            <a:r>
              <a:rPr lang="tr-TR" sz="2400" dirty="0" smtClean="0"/>
              <a:t>’</a:t>
            </a:r>
            <a:r>
              <a:rPr lang="tr-TR" sz="2400" dirty="0" err="1" smtClean="0"/>
              <a:t>na</a:t>
            </a:r>
            <a:r>
              <a:rPr lang="tr-TR" sz="2400" dirty="0" smtClean="0"/>
              <a:t> göre bu kişiler hakkında </a:t>
            </a:r>
            <a:r>
              <a:rPr lang="tr-TR" sz="2400" b="1" dirty="0" smtClean="0"/>
              <a:t>2-4 yıl hapis</a:t>
            </a:r>
            <a:r>
              <a:rPr lang="tr-TR" sz="2400" dirty="0" smtClean="0"/>
              <a:t>, </a:t>
            </a:r>
            <a:r>
              <a:rPr lang="tr-TR" sz="2400" b="1" dirty="0" smtClean="0"/>
              <a:t>50-100 milyar </a:t>
            </a:r>
            <a:r>
              <a:rPr lang="tr-TR" sz="2400" dirty="0" smtClean="0"/>
              <a:t>ağır para cezası istenebilmektedir.</a:t>
            </a:r>
            <a:endParaRPr lang="tr-TR" sz="2400" dirty="0"/>
          </a:p>
        </p:txBody>
      </p:sp>
    </p:spTree>
    <p:extLst>
      <p:ext uri="{BB962C8B-B14F-4D97-AF65-F5344CB8AC3E}">
        <p14:creationId xmlns:p14="http://schemas.microsoft.com/office/powerpoint/2010/main" val="5176126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5029" y="373487"/>
            <a:ext cx="8289370" cy="642331"/>
          </a:xfrm>
        </p:spPr>
        <p:txBody>
          <a:bodyPr>
            <a:normAutofit/>
          </a:bodyPr>
          <a:lstStyle/>
          <a:p>
            <a:r>
              <a:rPr lang="tr-TR" sz="4000" b="1" dirty="0"/>
              <a:t>SUÇA ORTAK OLMAYIN</a:t>
            </a:r>
          </a:p>
        </p:txBody>
      </p:sp>
      <p:sp>
        <p:nvSpPr>
          <p:cNvPr id="3" name="İçerik Yer Tutucusu 2"/>
          <p:cNvSpPr>
            <a:spLocks noGrp="1"/>
          </p:cNvSpPr>
          <p:nvPr>
            <p:ph idx="1"/>
          </p:nvPr>
        </p:nvSpPr>
        <p:spPr>
          <a:xfrm>
            <a:off x="3078049" y="1107581"/>
            <a:ext cx="5718220" cy="5009881"/>
          </a:xfrm>
        </p:spPr>
        <p:txBody>
          <a:bodyPr>
            <a:noAutofit/>
          </a:bodyPr>
          <a:lstStyle/>
          <a:p>
            <a:pPr algn="just"/>
            <a:r>
              <a:rPr lang="tr-TR" sz="2800" dirty="0" smtClean="0"/>
              <a:t>Her şeyden öte bu eserleri yasal olmayan yollardan elde etmek, eser sahiplerinin hakkını yemek anlamına gelir. Çünkü </a:t>
            </a:r>
            <a:r>
              <a:rPr lang="tr-TR" sz="2800" b="1" dirty="0" smtClean="0"/>
              <a:t>korsan</a:t>
            </a:r>
            <a:r>
              <a:rPr lang="tr-TR" sz="2800" dirty="0" smtClean="0"/>
              <a:t> yolla elde ettiğiniz bir eserin sahibine hiçbir </a:t>
            </a:r>
            <a:r>
              <a:rPr lang="tr-TR" sz="2800" b="1" dirty="0" smtClean="0"/>
              <a:t>maddi geliri </a:t>
            </a:r>
            <a:r>
              <a:rPr lang="tr-TR" sz="2800" dirty="0" smtClean="0"/>
              <a:t>yoktur. Hatta zararı vardır.</a:t>
            </a:r>
          </a:p>
          <a:p>
            <a:pPr algn="just"/>
            <a:r>
              <a:rPr lang="tr-TR" sz="2800" dirty="0" smtClean="0"/>
              <a:t>Eser sahibi, emeğinin karşılığını alamadığını gördüğünde artık yeni eserler ortaya koymak için çaba sarf etmeyecek ve isteği kırılacaktır.</a:t>
            </a:r>
            <a:endParaRPr lang="tr-TR" sz="2800" dirty="0"/>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12851" r="6564"/>
          <a:stretch/>
        </p:blipFill>
        <p:spPr>
          <a:xfrm>
            <a:off x="240199" y="2176530"/>
            <a:ext cx="3169385" cy="2609652"/>
          </a:xfrm>
          <a:prstGeom prst="rect">
            <a:avLst/>
          </a:prstGeom>
        </p:spPr>
      </p:pic>
    </p:spTree>
    <p:extLst>
      <p:ext uri="{BB962C8B-B14F-4D97-AF65-F5344CB8AC3E}">
        <p14:creationId xmlns:p14="http://schemas.microsoft.com/office/powerpoint/2010/main" val="29806198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24148" y="2827878"/>
            <a:ext cx="5013452" cy="1354656"/>
          </a:xfrm>
        </p:spPr>
        <p:txBody>
          <a:bodyPr>
            <a:noAutofit/>
          </a:bodyPr>
          <a:lstStyle/>
          <a:p>
            <a:pPr lvl="0" algn="ctr"/>
            <a:r>
              <a:rPr lang="tr-TR" sz="4800" b="1" dirty="0"/>
              <a:t>SİBER ZORBALIK NEDİR?</a:t>
            </a:r>
            <a:endParaRPr lang="tr-TR" sz="4800" dirty="0"/>
          </a:p>
        </p:txBody>
      </p:sp>
    </p:spTree>
    <p:extLst>
      <p:ext uri="{BB962C8B-B14F-4D97-AF65-F5344CB8AC3E}">
        <p14:creationId xmlns:p14="http://schemas.microsoft.com/office/powerpoint/2010/main" val="882363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3094" y="121097"/>
            <a:ext cx="8262277" cy="822636"/>
          </a:xfrm>
        </p:spPr>
        <p:txBody>
          <a:bodyPr>
            <a:normAutofit/>
          </a:bodyPr>
          <a:lstStyle/>
          <a:p>
            <a:r>
              <a:rPr lang="tr-TR" sz="4000" b="1" dirty="0"/>
              <a:t>SİBER ZORBALIK NEDİR?</a:t>
            </a:r>
          </a:p>
        </p:txBody>
      </p:sp>
      <p:sp>
        <p:nvSpPr>
          <p:cNvPr id="3" name="İçerik Yer Tutucusu 2"/>
          <p:cNvSpPr>
            <a:spLocks noGrp="1"/>
          </p:cNvSpPr>
          <p:nvPr>
            <p:ph idx="1"/>
          </p:nvPr>
        </p:nvSpPr>
        <p:spPr>
          <a:xfrm>
            <a:off x="488961" y="941202"/>
            <a:ext cx="8142190" cy="2005500"/>
          </a:xfrm>
        </p:spPr>
        <p:txBody>
          <a:bodyPr>
            <a:noAutofit/>
          </a:bodyPr>
          <a:lstStyle/>
          <a:p>
            <a:pPr marL="45716" indent="0" algn="just">
              <a:buNone/>
            </a:pPr>
            <a:r>
              <a:rPr lang="tr-TR" sz="2800" dirty="0"/>
              <a:t>Siber zorbalık, elektronik ortamda bir birey veya grubun, diğerlerine yönelik kasıtlı biçimde gerçekleştirdiği aşağılama, iftira, dedikodu, taciz, tehdit, utandırma ve dışlama gibi rahatsızlık verici eylemleri ifade eder</a:t>
            </a:r>
            <a:r>
              <a:rPr lang="tr-TR" sz="2800" dirty="0" smtClean="0"/>
              <a:t>.”</a:t>
            </a:r>
            <a:endParaRPr lang="tr-TR" sz="2800" dirty="0"/>
          </a:p>
        </p:txBody>
      </p:sp>
      <p:pic>
        <p:nvPicPr>
          <p:cNvPr id="1026" name="Picture 2" descr="siber zorbalÄ±k nedi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241" y="2851174"/>
            <a:ext cx="5030575" cy="279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280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0286" y="354843"/>
            <a:ext cx="8658054" cy="4503760"/>
          </a:xfrm>
        </p:spPr>
        <p:txBody>
          <a:bodyPr>
            <a:noAutofit/>
          </a:bodyPr>
          <a:lstStyle/>
          <a:p>
            <a:pPr marL="45716" indent="0" algn="just">
              <a:buNone/>
            </a:pPr>
            <a:r>
              <a:rPr lang="tr-TR" sz="2800" dirty="0"/>
              <a:t>Bilişim Teknolojileri Sınıfı içinde bilgisayarlar bulunmaktadır. Bilgisayarların tek parça değillerdir ve kablolar yardımıyla birbirine bağlı monitör, kasa, klavye, fare, hoparlör, kulaklık gibi bölümleri bulunabilir. Elektrik enerjisiyle çalışan bilgisayarlar elektrik prizinden aldığı elektrik enerjisini donanımlarına dağıtmaktadır. Kasa ve kasaya bağlı diğer donanımların birbirleri ile bağlantıları kablo yardımıyla yapılır ve bu kabloların girişleri açıktadır. Açıkta olmaları arıza durumunda kolayca değişimi sağlar ancak öte yandan riskleri de beraberinde getirir. </a:t>
            </a:r>
          </a:p>
        </p:txBody>
      </p:sp>
    </p:spTree>
    <p:extLst>
      <p:ext uri="{BB962C8B-B14F-4D97-AF65-F5344CB8AC3E}">
        <p14:creationId xmlns:p14="http://schemas.microsoft.com/office/powerpoint/2010/main" val="2977747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24148" y="2827878"/>
            <a:ext cx="5013452" cy="1354656"/>
          </a:xfrm>
        </p:spPr>
        <p:txBody>
          <a:bodyPr>
            <a:noAutofit/>
          </a:bodyPr>
          <a:lstStyle/>
          <a:p>
            <a:pPr algn="ctr"/>
            <a:r>
              <a:rPr lang="tr-TR" sz="4800" b="1" dirty="0"/>
              <a:t>DİJİTAL OKURYAZARLIK</a:t>
            </a:r>
          </a:p>
        </p:txBody>
      </p:sp>
    </p:spTree>
    <p:extLst>
      <p:ext uri="{BB962C8B-B14F-4D97-AF65-F5344CB8AC3E}">
        <p14:creationId xmlns:p14="http://schemas.microsoft.com/office/powerpoint/2010/main" val="3503880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2274" y="257577"/>
            <a:ext cx="8262277" cy="822636"/>
          </a:xfrm>
        </p:spPr>
        <p:txBody>
          <a:bodyPr>
            <a:normAutofit/>
          </a:bodyPr>
          <a:lstStyle/>
          <a:p>
            <a:r>
              <a:rPr lang="tr-TR" sz="4000" b="1" dirty="0" smtClean="0"/>
              <a:t>DİJİTAL OKURYAZARLIK NEDİR?</a:t>
            </a:r>
            <a:endParaRPr lang="tr-TR" sz="4000" b="1" dirty="0"/>
          </a:p>
        </p:txBody>
      </p:sp>
      <p:sp>
        <p:nvSpPr>
          <p:cNvPr id="3" name="İçerik Yer Tutucusu 2"/>
          <p:cNvSpPr>
            <a:spLocks noGrp="1"/>
          </p:cNvSpPr>
          <p:nvPr>
            <p:ph idx="1"/>
          </p:nvPr>
        </p:nvSpPr>
        <p:spPr>
          <a:xfrm>
            <a:off x="448018" y="1188076"/>
            <a:ext cx="8142190" cy="3963473"/>
          </a:xfrm>
        </p:spPr>
        <p:txBody>
          <a:bodyPr>
            <a:noAutofit/>
          </a:bodyPr>
          <a:lstStyle/>
          <a:p>
            <a:pPr algn="just"/>
            <a:r>
              <a:rPr lang="tr-TR" sz="2800" b="1" dirty="0"/>
              <a:t>D</a:t>
            </a:r>
            <a:r>
              <a:rPr lang="tr-TR" sz="2800" b="1" dirty="0" smtClean="0"/>
              <a:t>ijital </a:t>
            </a:r>
            <a:r>
              <a:rPr lang="tr-TR" sz="2800" b="1" dirty="0"/>
              <a:t>teknolojileri kullanarak bilgi üretmek ve mevcut bilgileri etkili ve eleştirel bir biçimde değerlendirmektir. Bu süreçte bilgisayar donanımı, yazılımı, internet ve cep telefonu kullanılır. Fakat, dijital okuryazarlık için sadece bilgisayar kullanmayı bilmek yetmez. </a:t>
            </a:r>
            <a:r>
              <a:rPr lang="tr-TR" sz="2800" dirty="0"/>
              <a:t>Dijital okuryazarlık aynı zamanda bilgiyi etkin şekilde bulma, kullanma, değerlendirme, özetleme, sentezleme, oluşturma ve sunma becerilerini kapsar. </a:t>
            </a:r>
            <a:endParaRPr lang="tr-TR" sz="2800" dirty="0" smtClean="0"/>
          </a:p>
        </p:txBody>
      </p:sp>
    </p:spTree>
    <p:extLst>
      <p:ext uri="{BB962C8B-B14F-4D97-AF65-F5344CB8AC3E}">
        <p14:creationId xmlns:p14="http://schemas.microsoft.com/office/powerpoint/2010/main" val="2426207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24148" y="2827878"/>
            <a:ext cx="5013452" cy="1354656"/>
          </a:xfrm>
        </p:spPr>
        <p:txBody>
          <a:bodyPr/>
          <a:lstStyle/>
          <a:p>
            <a:r>
              <a:rPr lang="tr-TR" sz="4000" b="1" dirty="0"/>
              <a:t>BİLİŞİM</a:t>
            </a:r>
            <a:r>
              <a:rPr lang="tr-TR" dirty="0" smtClean="0"/>
              <a:t> </a:t>
            </a:r>
            <a:r>
              <a:rPr lang="tr-TR" sz="4000" b="1" dirty="0"/>
              <a:t>SUÇLARI</a:t>
            </a:r>
          </a:p>
        </p:txBody>
      </p:sp>
    </p:spTree>
    <p:extLst>
      <p:ext uri="{BB962C8B-B14F-4D97-AF65-F5344CB8AC3E}">
        <p14:creationId xmlns:p14="http://schemas.microsoft.com/office/powerpoint/2010/main" val="636540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8185" y="354119"/>
            <a:ext cx="5243481" cy="706726"/>
          </a:xfrm>
        </p:spPr>
        <p:txBody>
          <a:bodyPr/>
          <a:lstStyle/>
          <a:p>
            <a:r>
              <a:rPr lang="tr-TR" sz="4000" b="1" dirty="0"/>
              <a:t>BİLİŞİM</a:t>
            </a:r>
            <a:r>
              <a:rPr lang="tr-TR" dirty="0" smtClean="0"/>
              <a:t> </a:t>
            </a:r>
            <a:r>
              <a:rPr lang="tr-TR" sz="4000" b="1" dirty="0"/>
              <a:t>SUÇU</a:t>
            </a:r>
            <a:r>
              <a:rPr lang="tr-TR" dirty="0" smtClean="0"/>
              <a:t> </a:t>
            </a:r>
            <a:r>
              <a:rPr lang="tr-TR" sz="4000" b="1" dirty="0"/>
              <a:t>NEDİR</a:t>
            </a:r>
            <a:r>
              <a:rPr lang="tr-TR" dirty="0" smtClean="0"/>
              <a:t>?</a:t>
            </a:r>
            <a:endParaRPr lang="tr-TR" dirty="0"/>
          </a:p>
        </p:txBody>
      </p:sp>
      <p:sp>
        <p:nvSpPr>
          <p:cNvPr id="3" name="İçerik Yer Tutucusu 2"/>
          <p:cNvSpPr>
            <a:spLocks noGrp="1"/>
          </p:cNvSpPr>
          <p:nvPr>
            <p:ph idx="1"/>
          </p:nvPr>
        </p:nvSpPr>
        <p:spPr>
          <a:xfrm>
            <a:off x="499534" y="1112361"/>
            <a:ext cx="5511800" cy="4114800"/>
          </a:xfrm>
        </p:spPr>
        <p:txBody>
          <a:bodyPr>
            <a:noAutofit/>
          </a:bodyPr>
          <a:lstStyle/>
          <a:p>
            <a:pPr algn="just"/>
            <a:r>
              <a:rPr lang="tr-TR" sz="2800" dirty="0" smtClean="0"/>
              <a:t>Bilişim </a:t>
            </a:r>
            <a:r>
              <a:rPr lang="tr-TR" sz="2800" dirty="0"/>
              <a:t>suçu en basit tanımıyla bilişim sistemlerine karşı işlenen suçlardır. </a:t>
            </a:r>
            <a:endParaRPr lang="tr-TR" sz="2800" dirty="0" smtClean="0"/>
          </a:p>
          <a:p>
            <a:pPr algn="just"/>
            <a:r>
              <a:rPr lang="tr-TR" sz="2800" dirty="0" smtClean="0"/>
              <a:t>Bir </a:t>
            </a:r>
            <a:r>
              <a:rPr lang="tr-TR" sz="2800" dirty="0"/>
              <a:t>bilişim sistemine hukuka aykırı olarak girmek, orada kalmaya devam etmek, bilişim sisteminden izinsiz veri kopyalamak, sistemi erişilmez kılmak ve çalışmaz hale getirmek bilişim suçlarını oluşturmaktadır. </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120" y="1112361"/>
            <a:ext cx="3375586" cy="3614186"/>
          </a:xfrm>
          <a:prstGeom prst="rect">
            <a:avLst/>
          </a:prstGeom>
        </p:spPr>
      </p:pic>
    </p:spTree>
    <p:extLst>
      <p:ext uri="{BB962C8B-B14F-4D97-AF65-F5344CB8AC3E}">
        <p14:creationId xmlns:p14="http://schemas.microsoft.com/office/powerpoint/2010/main" val="1885227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3879" y="218941"/>
            <a:ext cx="8304610" cy="771120"/>
          </a:xfrm>
        </p:spPr>
        <p:txBody>
          <a:bodyPr>
            <a:normAutofit/>
          </a:bodyPr>
          <a:lstStyle/>
          <a:p>
            <a:r>
              <a:rPr lang="tr-TR" sz="4000" b="1" dirty="0"/>
              <a:t>SIK KARŞILAŞILAN BİLİŞİM SUÇLARI</a:t>
            </a:r>
          </a:p>
        </p:txBody>
      </p:sp>
      <p:sp>
        <p:nvSpPr>
          <p:cNvPr id="3" name="İçerik Yer Tutucusu 2"/>
          <p:cNvSpPr>
            <a:spLocks noGrp="1"/>
          </p:cNvSpPr>
          <p:nvPr>
            <p:ph idx="1"/>
          </p:nvPr>
        </p:nvSpPr>
        <p:spPr>
          <a:xfrm>
            <a:off x="162058" y="1025898"/>
            <a:ext cx="5787981" cy="3983984"/>
          </a:xfrm>
        </p:spPr>
        <p:txBody>
          <a:bodyPr>
            <a:noAutofit/>
          </a:bodyPr>
          <a:lstStyle/>
          <a:p>
            <a:pPr algn="just"/>
            <a:r>
              <a:rPr lang="tr-TR" sz="2400" dirty="0" smtClean="0"/>
              <a:t>Ülkemizde </a:t>
            </a:r>
            <a:r>
              <a:rPr lang="tr-TR" sz="2400" dirty="0"/>
              <a:t>en sık karşılaşılan bilişim suçlarının başında banka ve kredi kartı bilgisini hukuka aykırı olarak ele geçirerek, haksız kazanç elde etme eylemlerini </a:t>
            </a:r>
            <a:r>
              <a:rPr lang="tr-TR" sz="2400" dirty="0" smtClean="0"/>
              <a:t>gösterebiliriz.</a:t>
            </a:r>
            <a:endParaRPr lang="tr-TR" sz="2400" dirty="0"/>
          </a:p>
          <a:p>
            <a:pPr algn="just"/>
            <a:r>
              <a:rPr lang="tr-TR" sz="2400" dirty="0"/>
              <a:t>Banka ve kredi kartları, ATM cihazlarında, bazı işyerlerinde ve online alış-veriş sitelerinde kopyalanabilmektedir. </a:t>
            </a:r>
            <a:r>
              <a:rPr lang="tr-TR" sz="2400" dirty="0" smtClean="0"/>
              <a:t> Kart </a:t>
            </a:r>
            <a:r>
              <a:rPr lang="tr-TR" sz="2400" dirty="0"/>
              <a:t>bilgisi kopyalanarak bağlı bulunan hesaptan alışveriş yoluyla para çekilmektedir.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359" y="2040468"/>
            <a:ext cx="3319641" cy="2737594"/>
          </a:xfrm>
          <a:prstGeom prst="rect">
            <a:avLst/>
          </a:prstGeom>
        </p:spPr>
      </p:pic>
    </p:spTree>
    <p:extLst>
      <p:ext uri="{BB962C8B-B14F-4D97-AF65-F5344CB8AC3E}">
        <p14:creationId xmlns:p14="http://schemas.microsoft.com/office/powerpoint/2010/main" val="3144917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3880" y="399245"/>
            <a:ext cx="8304610" cy="809756"/>
          </a:xfrm>
        </p:spPr>
        <p:txBody>
          <a:bodyPr>
            <a:normAutofit/>
          </a:bodyPr>
          <a:lstStyle/>
          <a:p>
            <a:r>
              <a:rPr lang="tr-TR" sz="4000" b="1" dirty="0"/>
              <a:t>SIK KARŞILAŞILAN BİLİŞİM SUÇLARI</a:t>
            </a:r>
          </a:p>
        </p:txBody>
      </p:sp>
      <p:sp>
        <p:nvSpPr>
          <p:cNvPr id="3" name="İçerik Yer Tutucusu 2"/>
          <p:cNvSpPr>
            <a:spLocks noGrp="1"/>
          </p:cNvSpPr>
          <p:nvPr>
            <p:ph idx="1"/>
          </p:nvPr>
        </p:nvSpPr>
        <p:spPr>
          <a:xfrm>
            <a:off x="386366" y="1442435"/>
            <a:ext cx="5326012" cy="3342425"/>
          </a:xfrm>
        </p:spPr>
        <p:txBody>
          <a:bodyPr>
            <a:normAutofit/>
          </a:bodyPr>
          <a:lstStyle/>
          <a:p>
            <a:pPr algn="just"/>
            <a:r>
              <a:rPr lang="tr-TR" sz="2800" dirty="0" smtClean="0"/>
              <a:t>Web </a:t>
            </a:r>
            <a:r>
              <a:rPr lang="tr-TR" sz="2800" dirty="0"/>
              <a:t>sitelerini "</a:t>
            </a:r>
            <a:r>
              <a:rPr lang="tr-TR" sz="2800" dirty="0" err="1"/>
              <a:t>hack"lemek</a:t>
            </a:r>
            <a:r>
              <a:rPr lang="tr-TR" sz="2800" dirty="0"/>
              <a:t>, virüs, </a:t>
            </a:r>
            <a:r>
              <a:rPr lang="tr-TR" sz="2800" dirty="0" err="1"/>
              <a:t>t</a:t>
            </a:r>
            <a:r>
              <a:rPr lang="tr-TR" sz="2800" dirty="0" err="1" smtClean="0"/>
              <a:t>ruva</a:t>
            </a:r>
            <a:r>
              <a:rPr lang="tr-TR" sz="2800" dirty="0" smtClean="0"/>
              <a:t> atı ve </a:t>
            </a:r>
            <a:r>
              <a:rPr lang="tr-TR" sz="2800" dirty="0"/>
              <a:t>kötü amaçlı yazılım hazırlamak ve yaymak, başkalarına ait kullanıcı adı, şifre, parola gibi kişiye özel bilgileri ele geçirmek ve kullanmak da bilişim suçlarını oluşturmaktadır. </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5533" y="1837265"/>
            <a:ext cx="3531676" cy="3599161"/>
          </a:xfrm>
          <a:prstGeom prst="rect">
            <a:avLst/>
          </a:prstGeom>
        </p:spPr>
      </p:pic>
    </p:spTree>
    <p:extLst>
      <p:ext uri="{BB962C8B-B14F-4D97-AF65-F5344CB8AC3E}">
        <p14:creationId xmlns:p14="http://schemas.microsoft.com/office/powerpoint/2010/main" val="8734437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6758" y="321973"/>
            <a:ext cx="8304610" cy="1716946"/>
          </a:xfrm>
        </p:spPr>
        <p:txBody>
          <a:bodyPr>
            <a:noAutofit/>
          </a:bodyPr>
          <a:lstStyle/>
          <a:p>
            <a:pPr algn="ctr"/>
            <a:r>
              <a:rPr lang="tr-TR" sz="4000" b="1" dirty="0"/>
              <a:t>BİLİŞİM SUÇLARI İLE </a:t>
            </a:r>
            <a:r>
              <a:rPr lang="tr-TR" sz="4000" b="1" dirty="0" smtClean="0"/>
              <a:t>KARŞILAŞTIĞINIZDA </a:t>
            </a:r>
            <a:br>
              <a:rPr lang="tr-TR" sz="4000" b="1" dirty="0" smtClean="0"/>
            </a:br>
            <a:r>
              <a:rPr lang="tr-TR" sz="4000" b="1" dirty="0" smtClean="0"/>
              <a:t>YAPMANIZ GEREKENLER</a:t>
            </a:r>
            <a:endParaRPr lang="tr-TR" sz="4000" b="1" dirty="0"/>
          </a:p>
        </p:txBody>
      </p:sp>
      <p:sp>
        <p:nvSpPr>
          <p:cNvPr id="3" name="İçerik Yer Tutucusu 2"/>
          <p:cNvSpPr>
            <a:spLocks noGrp="1"/>
          </p:cNvSpPr>
          <p:nvPr>
            <p:ph idx="1"/>
          </p:nvPr>
        </p:nvSpPr>
        <p:spPr>
          <a:xfrm>
            <a:off x="334850" y="2146361"/>
            <a:ext cx="5975797" cy="2502912"/>
          </a:xfrm>
        </p:spPr>
        <p:txBody>
          <a:bodyPr>
            <a:normAutofit/>
          </a:bodyPr>
          <a:lstStyle/>
          <a:p>
            <a:r>
              <a:rPr lang="tr-TR" sz="2800" dirty="0" smtClean="0"/>
              <a:t>155 Polis İmdat Hattı aranabilir ya da </a:t>
            </a:r>
            <a:r>
              <a:rPr lang="tr-TR" sz="2800" b="1" dirty="0" smtClean="0"/>
              <a:t>155@egm.gov.tr</a:t>
            </a:r>
            <a:r>
              <a:rPr lang="tr-TR" sz="2800" dirty="0" smtClean="0"/>
              <a:t> adresine veya </a:t>
            </a:r>
            <a:r>
              <a:rPr lang="tr-TR" sz="2800" dirty="0" err="1" smtClean="0"/>
              <a:t>Telekominikasyon</a:t>
            </a:r>
            <a:r>
              <a:rPr lang="tr-TR" sz="2800" dirty="0" smtClean="0"/>
              <a:t> İletişim Başkanlığı İnternet Bilgi İhbar Merkezine (tel:166) </a:t>
            </a:r>
            <a:r>
              <a:rPr lang="tr-TR" sz="2800" b="1" dirty="0" smtClean="0"/>
              <a:t>www.ihbarweb.org</a:t>
            </a:r>
            <a:r>
              <a:rPr lang="tr-TR" sz="2800" dirty="0" smtClean="0"/>
              <a:t>  adresine e-posta ile bildirilebilir.</a:t>
            </a:r>
            <a:endParaRPr lang="tr-TR" sz="28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2324" y="1991814"/>
            <a:ext cx="3531676" cy="3599161"/>
          </a:xfrm>
          <a:prstGeom prst="rect">
            <a:avLst/>
          </a:prstGeom>
        </p:spPr>
      </p:pic>
    </p:spTree>
    <p:extLst>
      <p:ext uri="{BB962C8B-B14F-4D97-AF65-F5344CB8AC3E}">
        <p14:creationId xmlns:p14="http://schemas.microsoft.com/office/powerpoint/2010/main" val="6717528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4967" y="590266"/>
            <a:ext cx="8289825" cy="4114800"/>
          </a:xfrm>
        </p:spPr>
        <p:txBody>
          <a:bodyPr>
            <a:noAutofit/>
          </a:bodyPr>
          <a:lstStyle/>
          <a:p>
            <a:pPr marL="45716" indent="0" algn="just">
              <a:buNone/>
            </a:pPr>
            <a:r>
              <a:rPr lang="tr-TR" sz="2800" dirty="0"/>
              <a:t>Sağlığımızı korumak için bilgisayar kullanırken ve bilişim teknolojileri sınıfında uymamız gereken kuralları bilmemiz önemlidir. Elbette derslerimizi sağlıklı şekilde işlememiz için bilgisayarların da sorunsuz olarak çalışması gerekir. Bilgisayarların bozulmaması için de onlara zarar verebilecek davranışlardan kaçınmalıyız. Aşağıda bazı uyarılar yer almaktadır. Bu uyarılar bilişim teknolojileri sınıfı içinde olduğu kadar, okulunuzun diğer atölye ortamlarında ve evinizdeki bilgisayar masanız için de çoğunlukla geçerlidir.</a:t>
            </a:r>
          </a:p>
          <a:p>
            <a:pPr marL="45716" indent="0" algn="just">
              <a:buNone/>
            </a:pPr>
            <a:endParaRPr lang="tr-TR" sz="2800" dirty="0"/>
          </a:p>
        </p:txBody>
      </p:sp>
    </p:spTree>
    <p:extLst>
      <p:ext uri="{BB962C8B-B14F-4D97-AF65-F5344CB8AC3E}">
        <p14:creationId xmlns:p14="http://schemas.microsoft.com/office/powerpoint/2010/main" val="4216709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550" y="276415"/>
            <a:ext cx="7615450" cy="57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5428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69367" y="2395329"/>
            <a:ext cx="5555974" cy="2126975"/>
          </a:xfrm>
        </p:spPr>
        <p:txBody>
          <a:bodyPr>
            <a:normAutofit/>
          </a:bodyPr>
          <a:lstStyle/>
          <a:p>
            <a:pPr algn="ctr"/>
            <a:r>
              <a:rPr lang="tr-TR" sz="5400" dirty="0" smtClean="0">
                <a:latin typeface="Candara" panose="020E0502030303020204" pitchFamily="34" charset="0"/>
              </a:rPr>
              <a:t>ETİK ve BİLİŞİM ETİĞİ</a:t>
            </a:r>
            <a:endParaRPr lang="tr-TR" dirty="0"/>
          </a:p>
        </p:txBody>
      </p:sp>
    </p:spTree>
    <p:extLst>
      <p:ext uri="{BB962C8B-B14F-4D97-AF65-F5344CB8AC3E}">
        <p14:creationId xmlns:p14="http://schemas.microsoft.com/office/powerpoint/2010/main" val="3913932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88675" y="725569"/>
            <a:ext cx="1118550" cy="705059"/>
          </a:xfrm>
        </p:spPr>
        <p:txBody>
          <a:bodyPr>
            <a:normAutofit fontScale="90000"/>
          </a:bodyPr>
          <a:lstStyle/>
          <a:p>
            <a:r>
              <a:rPr lang="tr-TR" sz="4000" b="1" dirty="0" smtClean="0"/>
              <a:t>ETİK</a:t>
            </a:r>
            <a:endParaRPr lang="tr-TR" sz="4000" b="1" dirty="0"/>
          </a:p>
        </p:txBody>
      </p:sp>
      <p:sp>
        <p:nvSpPr>
          <p:cNvPr id="3" name="İçerik Yer Tutucusu 2"/>
          <p:cNvSpPr>
            <a:spLocks noGrp="1"/>
          </p:cNvSpPr>
          <p:nvPr>
            <p:ph idx="1"/>
          </p:nvPr>
        </p:nvSpPr>
        <p:spPr>
          <a:xfrm>
            <a:off x="240286" y="1878299"/>
            <a:ext cx="4796123" cy="2242268"/>
          </a:xfrm>
        </p:spPr>
        <p:txBody>
          <a:bodyPr>
            <a:noAutofit/>
          </a:bodyPr>
          <a:lstStyle/>
          <a:p>
            <a:pPr marL="45716" indent="0" algn="just">
              <a:buNone/>
            </a:pPr>
            <a:r>
              <a:rPr lang="tr-TR" sz="2800" dirty="0"/>
              <a:t>H</a:t>
            </a:r>
            <a:r>
              <a:rPr lang="tr-TR" sz="2800" dirty="0" smtClean="0"/>
              <a:t>ayatın </a:t>
            </a:r>
            <a:r>
              <a:rPr lang="tr-TR" sz="2800" dirty="0"/>
              <a:t>her alanında uyulması gereken belli başlı ahlak kuralları vardır ve etikte bu ahlak kurallarının olması gerektiği şekli tanımlar.</a:t>
            </a:r>
            <a:endParaRPr lang="tr-TR" sz="2800" dirty="0"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0673" y="1009859"/>
            <a:ext cx="3979148" cy="3979148"/>
          </a:xfrm>
          <a:prstGeom prst="rect">
            <a:avLst/>
          </a:prstGeom>
        </p:spPr>
      </p:pic>
    </p:spTree>
    <p:extLst>
      <p:ext uri="{BB962C8B-B14F-4D97-AF65-F5344CB8AC3E}">
        <p14:creationId xmlns:p14="http://schemas.microsoft.com/office/powerpoint/2010/main" val="1347357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7355" y="725569"/>
            <a:ext cx="3179929" cy="705059"/>
          </a:xfrm>
        </p:spPr>
        <p:txBody>
          <a:bodyPr>
            <a:normAutofit/>
          </a:bodyPr>
          <a:lstStyle/>
          <a:p>
            <a:r>
              <a:rPr lang="tr-TR" sz="4000" b="1" dirty="0" smtClean="0"/>
              <a:t>BİLİŞİM ETİĞİ</a:t>
            </a:r>
            <a:endParaRPr lang="tr-TR" sz="4000" b="1" dirty="0"/>
          </a:p>
        </p:txBody>
      </p:sp>
      <p:sp>
        <p:nvSpPr>
          <p:cNvPr id="3" name="İçerik Yer Tutucusu 2"/>
          <p:cNvSpPr>
            <a:spLocks noGrp="1"/>
          </p:cNvSpPr>
          <p:nvPr>
            <p:ph idx="1"/>
          </p:nvPr>
        </p:nvSpPr>
        <p:spPr>
          <a:xfrm>
            <a:off x="554185" y="1878299"/>
            <a:ext cx="8207678" cy="2242268"/>
          </a:xfrm>
        </p:spPr>
        <p:txBody>
          <a:bodyPr>
            <a:noAutofit/>
          </a:bodyPr>
          <a:lstStyle/>
          <a:p>
            <a:pPr marL="45716" indent="0" algn="just">
              <a:buNone/>
            </a:pPr>
            <a:r>
              <a:rPr lang="tr-TR" sz="2800" b="1" i="1" dirty="0"/>
              <a:t>Bilişim etiği</a:t>
            </a:r>
            <a:r>
              <a:rPr lang="tr-TR" sz="2800" dirty="0"/>
              <a:t>  bilgisayar </a:t>
            </a:r>
            <a:r>
              <a:rPr lang="tr-TR" sz="2800" dirty="0" smtClean="0"/>
              <a:t>dünyasında </a:t>
            </a:r>
            <a:r>
              <a:rPr lang="tr-TR" sz="2800" dirty="0"/>
              <a:t>insanların davranışlarını inceleyen felsefe dalıdır. Bilişim etiği konusunda </a:t>
            </a:r>
            <a:r>
              <a:rPr lang="tr-TR" sz="2800" dirty="0" err="1"/>
              <a:t>hackerlık</a:t>
            </a:r>
            <a:r>
              <a:rPr lang="tr-TR" sz="2800" dirty="0"/>
              <a:t>, dosya paylaşımı, internetin demokratik olup olmaması, lisanslamalar sıklıkla tartışılan konulardır.</a:t>
            </a:r>
            <a:endParaRPr lang="tr-TR" sz="2800" dirty="0" smtClean="0"/>
          </a:p>
        </p:txBody>
      </p:sp>
    </p:spTree>
    <p:extLst>
      <p:ext uri="{BB962C8B-B14F-4D97-AF65-F5344CB8AC3E}">
        <p14:creationId xmlns:p14="http://schemas.microsoft.com/office/powerpoint/2010/main" val="12849209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69367" y="2395329"/>
            <a:ext cx="5555974" cy="2126975"/>
          </a:xfrm>
        </p:spPr>
        <p:txBody>
          <a:bodyPr>
            <a:normAutofit/>
          </a:bodyPr>
          <a:lstStyle/>
          <a:p>
            <a:r>
              <a:rPr lang="tr-TR" sz="5400" dirty="0">
                <a:latin typeface="Candara" panose="020E0502030303020204" pitchFamily="34" charset="0"/>
              </a:rPr>
              <a:t>İnternet ve BİT Kullanım Kuralları </a:t>
            </a:r>
            <a:endParaRPr lang="tr-TR" dirty="0"/>
          </a:p>
        </p:txBody>
      </p:sp>
    </p:spTree>
    <p:extLst>
      <p:ext uri="{BB962C8B-B14F-4D97-AF65-F5344CB8AC3E}">
        <p14:creationId xmlns:p14="http://schemas.microsoft.com/office/powerpoint/2010/main" val="43106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hildren Happy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7909083B-3485-49E7-BBE7-EFD488C62F99}" vid="{B57F6697-5DA8-422E-86BF-20B69A74A1E0}"/>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2224F2-88E2-4E19-8BE2-5AB2030F7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Oynayan çocuklar sunu tasarımı (çizgi karakterler, geniş ekran)</Template>
  <TotalTime>0</TotalTime>
  <Words>1224</Words>
  <Application>Microsoft Office PowerPoint</Application>
  <PresentationFormat>Ekran Gösterisi (4:3)</PresentationFormat>
  <Paragraphs>106</Paragraphs>
  <Slides>36</Slides>
  <Notes>1</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Children Happy 16x9</vt:lpstr>
      <vt:lpstr>BİLGİ VE İLETİŞİM TEKNOLOJİLERİ KULLANIMI VE ETİK</vt:lpstr>
      <vt:lpstr>BİLİŞİM TEKNOLOJİLERİ SINIFI KURALLARI</vt:lpstr>
      <vt:lpstr>PowerPoint Sunusu</vt:lpstr>
      <vt:lpstr>PowerPoint Sunusu</vt:lpstr>
      <vt:lpstr>PowerPoint Sunusu</vt:lpstr>
      <vt:lpstr>ETİK ve BİLİŞİM ETİĞİ</vt:lpstr>
      <vt:lpstr>ETİK</vt:lpstr>
      <vt:lpstr>BİLİŞİM ETİĞİ</vt:lpstr>
      <vt:lpstr>İnternet ve BİT Kullanım Kuralları </vt:lpstr>
      <vt:lpstr>İNTERNET</vt:lpstr>
      <vt:lpstr>İNTERNET KULLANIMI</vt:lpstr>
      <vt:lpstr>KİŞİSEL BİLGİLERİNİZİ PAYLAŞMAYIN</vt:lpstr>
      <vt:lpstr>İYİ VE NAZİK BİR KULLANICI OLUN</vt:lpstr>
      <vt:lpstr>TANIMADIĞINIZ KİŞİLERLE GÖRÜŞMEYİN</vt:lpstr>
      <vt:lpstr>ÖDÜL VE HEDİYELERE ALDANMAYIN</vt:lpstr>
      <vt:lpstr>AİLENİZDEN YARDIM ALIN</vt:lpstr>
      <vt:lpstr>ŞİFRENİZİ PAYLAŞMAYIN</vt:lpstr>
      <vt:lpstr>Güçlü Şifre Oluşturma</vt:lpstr>
      <vt:lpstr>Güçlü Şifre Oluşturma Yöntemleri</vt:lpstr>
      <vt:lpstr>Güçlü Şifre Oluşturma Yöntemleri</vt:lpstr>
      <vt:lpstr>Güçlü Şifre Oluşturma Yöntemleri</vt:lpstr>
      <vt:lpstr>Güçlü Şifre Oluşturma Yöntemleri</vt:lpstr>
      <vt:lpstr>TELİF HAKKI</vt:lpstr>
      <vt:lpstr>TELİF HAKKI NEDİR?</vt:lpstr>
      <vt:lpstr>TELİF HAKKI İHLALİ</vt:lpstr>
      <vt:lpstr>İNTERNET VE TELİF HAKKI İHLALİ</vt:lpstr>
      <vt:lpstr>SUÇA ORTAK OLMAYIN</vt:lpstr>
      <vt:lpstr>SİBER ZORBALIK NEDİR?</vt:lpstr>
      <vt:lpstr>SİBER ZORBALIK NEDİR?</vt:lpstr>
      <vt:lpstr>DİJİTAL OKURYAZARLIK</vt:lpstr>
      <vt:lpstr>DİJİTAL OKURYAZARLIK NEDİR?</vt:lpstr>
      <vt:lpstr>BİLİŞİM SUÇLARI</vt:lpstr>
      <vt:lpstr>BİLİŞİM SUÇU NEDİR?</vt:lpstr>
      <vt:lpstr>SIK KARŞILAŞILAN BİLİŞİM SUÇLARI</vt:lpstr>
      <vt:lpstr>SIK KARŞILAŞILAN BİLİŞİM SUÇLARI</vt:lpstr>
      <vt:lpstr>BİLİŞİM SUÇLARI İLE KARŞILAŞTIĞINIZDA  YAPMANIZ GEREKENLER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2013-12-08T18:39:49Z</dcterms:created>
  <dcterms:modified xsi:type="dcterms:W3CDTF">2018-08-19T20:22:26Z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ies>
</file>